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handoutMasterIdLst>
    <p:handoutMasterId r:id="rId33"/>
  </p:handoutMasterIdLst>
  <p:sldIdLst>
    <p:sldId id="256" r:id="rId3"/>
    <p:sldId id="278" r:id="rId4"/>
    <p:sldId id="257" r:id="rId5"/>
    <p:sldId id="277" r:id="rId6"/>
    <p:sldId id="285" r:id="rId7"/>
    <p:sldId id="282" r:id="rId8"/>
    <p:sldId id="280" r:id="rId9"/>
    <p:sldId id="283" r:id="rId10"/>
    <p:sldId id="262" r:id="rId11"/>
    <p:sldId id="266" r:id="rId12"/>
    <p:sldId id="287" r:id="rId13"/>
    <p:sldId id="288" r:id="rId14"/>
    <p:sldId id="269" r:id="rId15"/>
    <p:sldId id="270" r:id="rId16"/>
    <p:sldId id="271" r:id="rId17"/>
    <p:sldId id="258" r:id="rId18"/>
    <p:sldId id="281" r:id="rId19"/>
    <p:sldId id="272" r:id="rId20"/>
    <p:sldId id="259" r:id="rId21"/>
    <p:sldId id="268" r:id="rId22"/>
    <p:sldId id="273" r:id="rId23"/>
    <p:sldId id="274" r:id="rId24"/>
    <p:sldId id="260" r:id="rId25"/>
    <p:sldId id="263" r:id="rId26"/>
    <p:sldId id="261" r:id="rId27"/>
    <p:sldId id="267" r:id="rId28"/>
    <p:sldId id="276" r:id="rId29"/>
    <p:sldId id="264" r:id="rId30"/>
    <p:sldId id="275" r:id="rId31"/>
    <p:sldId id="265"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1494"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3578F57-324A-4CCD-BD34-148906D0492B}" type="datetimeFigureOut">
              <a:rPr lang="en-US" smtClean="0"/>
              <a:t>9/14/2017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846BC31-B068-4EE5-9291-F4A2CEB22AEA}" type="slidenum">
              <a:rPr lang="en-US" smtClean="0"/>
              <a:t>‹#›</a:t>
            </a:fld>
            <a:endParaRPr lang="en-US"/>
          </a:p>
        </p:txBody>
      </p:sp>
    </p:spTree>
    <p:extLst>
      <p:ext uri="{BB962C8B-B14F-4D97-AF65-F5344CB8AC3E}">
        <p14:creationId xmlns:p14="http://schemas.microsoft.com/office/powerpoint/2010/main" val="26819649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55723-0BF7-4FD4-A89C-B89C3C6658F3}"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287124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55723-0BF7-4FD4-A89C-B89C3C6658F3}"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314231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55723-0BF7-4FD4-A89C-B89C3C6658F3}"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144543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F55723-0BF7-4FD4-A89C-B89C3C6658F3}"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148460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F55723-0BF7-4FD4-A89C-B89C3C6658F3}"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3755554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55723-0BF7-4FD4-A89C-B89C3C6658F3}"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2582801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F55723-0BF7-4FD4-A89C-B89C3C6658F3}"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3406775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F55723-0BF7-4FD4-A89C-B89C3C6658F3}" type="datetimeFigureOut">
              <a:rPr lang="en-US" smtClean="0"/>
              <a:pPr/>
              <a:t>9/14/2017</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4282662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F55723-0BF7-4FD4-A89C-B89C3C6658F3}" type="datetimeFigureOut">
              <a:rPr lang="en-US" smtClean="0"/>
              <a:pPr/>
              <a:t>9/14/2017</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2353770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55723-0BF7-4FD4-A89C-B89C3C6658F3}" type="datetimeFigureOut">
              <a:rPr lang="en-US" smtClean="0"/>
              <a:pPr/>
              <a:t>9/14/2017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2198842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55723-0BF7-4FD4-A89C-B89C3C6658F3}"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185051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55723-0BF7-4FD4-A89C-B89C3C6658F3}"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2716715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55723-0BF7-4FD4-A89C-B89C3C6658F3}"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651251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55723-0BF7-4FD4-A89C-B89C3C6658F3}"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263930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55723-0BF7-4FD4-A89C-B89C3C6658F3}"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5911F2E-F047-4484-AA5A-5853E9AF6FE3}"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68248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CF55723-0BF7-4FD4-A89C-B89C3C6658F3}"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1809785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CF55723-0BF7-4FD4-A89C-B89C3C6658F3}"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5911F2E-F047-4484-AA5A-5853E9AF6FE3}"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5115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CF55723-0BF7-4FD4-A89C-B89C3C6658F3}"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3662433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F55723-0BF7-4FD4-A89C-B89C3C6658F3}"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2221660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F55723-0BF7-4FD4-A89C-B89C3C6658F3}"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308653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55723-0BF7-4FD4-A89C-B89C3C6658F3}"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477949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55723-0BF7-4FD4-A89C-B89C3C6658F3}"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981285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55723-0BF7-4FD4-A89C-B89C3C6658F3}" type="datetimeFigureOut">
              <a:rPr lang="en-US" smtClean="0"/>
              <a:pPr/>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330894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55723-0BF7-4FD4-A89C-B89C3C6658F3}" type="datetimeFigureOut">
              <a:rPr lang="en-US" smtClean="0"/>
              <a:pPr/>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337870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55723-0BF7-4FD4-A89C-B89C3C6658F3}" type="datetimeFigureOut">
              <a:rPr lang="en-US" smtClean="0"/>
              <a:pPr/>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44723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55723-0BF7-4FD4-A89C-B89C3C6658F3}"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228415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55723-0BF7-4FD4-A89C-B89C3C6658F3}"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11F2E-F047-4484-AA5A-5853E9AF6FE3}" type="slidenum">
              <a:rPr lang="en-US" smtClean="0"/>
              <a:pPr/>
              <a:t>‹#›</a:t>
            </a:fld>
            <a:endParaRPr lang="en-US"/>
          </a:p>
        </p:txBody>
      </p:sp>
    </p:spTree>
    <p:extLst>
      <p:ext uri="{BB962C8B-B14F-4D97-AF65-F5344CB8AC3E}">
        <p14:creationId xmlns:p14="http://schemas.microsoft.com/office/powerpoint/2010/main" val="80534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55723-0BF7-4FD4-A89C-B89C3C6658F3}" type="datetimeFigureOut">
              <a:rPr lang="en-US" smtClean="0"/>
              <a:pPr/>
              <a:t>9/14/2017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11F2E-F047-4484-AA5A-5853E9AF6FE3}" type="slidenum">
              <a:rPr lang="en-US" smtClean="0"/>
              <a:pPr/>
              <a:t>‹#›</a:t>
            </a:fld>
            <a:endParaRPr lang="en-US"/>
          </a:p>
        </p:txBody>
      </p:sp>
    </p:spTree>
    <p:extLst>
      <p:ext uri="{BB962C8B-B14F-4D97-AF65-F5344CB8AC3E}">
        <p14:creationId xmlns:p14="http://schemas.microsoft.com/office/powerpoint/2010/main" val="1129946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CF55723-0BF7-4FD4-A89C-B89C3C6658F3}" type="datetimeFigureOut">
              <a:rPr lang="en-US" smtClean="0"/>
              <a:pPr/>
              <a:t>9/14/2017</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5911F2E-F047-4484-AA5A-5853E9AF6FE3}" type="slidenum">
              <a:rPr lang="en-US" smtClean="0"/>
              <a:pPr/>
              <a:t>‹#›</a:t>
            </a:fld>
            <a:endParaRPr lang="en-US"/>
          </a:p>
        </p:txBody>
      </p:sp>
    </p:spTree>
    <p:extLst>
      <p:ext uri="{BB962C8B-B14F-4D97-AF65-F5344CB8AC3E}">
        <p14:creationId xmlns:p14="http://schemas.microsoft.com/office/powerpoint/2010/main" val="17090094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ordlywise3000.com/"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mailto:agrabanski@eagleridgeacademy.org"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hyperlink" Target="http://www.smm.org/sciencelive"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2133599"/>
          </a:xfrm>
        </p:spPr>
        <p:txBody>
          <a:bodyPr/>
          <a:lstStyle/>
          <a:p>
            <a:r>
              <a:rPr lang="en-US" dirty="0" smtClean="0"/>
              <a:t>Welcome to</a:t>
            </a:r>
            <a:br>
              <a:rPr lang="en-US" dirty="0" smtClean="0"/>
            </a:br>
            <a:r>
              <a:rPr lang="en-US" dirty="0" smtClean="0"/>
              <a:t> Curriculum Night!</a:t>
            </a:r>
            <a:endParaRPr lang="en-US" dirty="0"/>
          </a:p>
        </p:txBody>
      </p:sp>
      <p:sp>
        <p:nvSpPr>
          <p:cNvPr id="3" name="Subtitle 2"/>
          <p:cNvSpPr>
            <a:spLocks noGrp="1"/>
          </p:cNvSpPr>
          <p:nvPr>
            <p:ph type="subTitle" idx="1"/>
          </p:nvPr>
        </p:nvSpPr>
        <p:spPr/>
        <p:txBody>
          <a:bodyPr>
            <a:normAutofit/>
          </a:bodyPr>
          <a:lstStyle/>
          <a:p>
            <a:r>
              <a:rPr lang="en-US" sz="4800" dirty="0" smtClean="0">
                <a:solidFill>
                  <a:schemeClr val="accent2">
                    <a:lumMod val="75000"/>
                  </a:schemeClr>
                </a:solidFill>
              </a:rPr>
              <a:t>Sarah Carlson- </a:t>
            </a:r>
            <a:r>
              <a:rPr lang="en-US" sz="4800" dirty="0" smtClean="0">
                <a:solidFill>
                  <a:schemeClr val="accent2">
                    <a:lumMod val="75000"/>
                  </a:schemeClr>
                </a:solidFill>
              </a:rPr>
              <a:t>2017</a:t>
            </a:r>
            <a:endParaRPr lang="en-US" sz="48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2">
                    <a:lumMod val="75000"/>
                  </a:schemeClr>
                </a:solidFill>
              </a:rPr>
              <a:t>Wordly</a:t>
            </a:r>
            <a:r>
              <a:rPr lang="en-US" dirty="0" smtClean="0">
                <a:solidFill>
                  <a:schemeClr val="accent2">
                    <a:lumMod val="75000"/>
                  </a:schemeClr>
                </a:solidFill>
              </a:rPr>
              <a:t> </a:t>
            </a:r>
            <a:r>
              <a:rPr lang="en-US" dirty="0" smtClean="0">
                <a:solidFill>
                  <a:schemeClr val="accent2">
                    <a:lumMod val="75000"/>
                  </a:schemeClr>
                </a:solidFill>
              </a:rPr>
              <a:t>Wise</a:t>
            </a:r>
            <a:r>
              <a:rPr lang="en-US" dirty="0">
                <a:solidFill>
                  <a:schemeClr val="accent2">
                    <a:lumMod val="75000"/>
                  </a:schemeClr>
                </a:solidFill>
              </a:rPr>
              <a:t> </a:t>
            </a:r>
            <a:r>
              <a:rPr lang="en-US" dirty="0" smtClean="0">
                <a:solidFill>
                  <a:schemeClr val="accent2">
                    <a:lumMod val="75000"/>
                  </a:schemeClr>
                </a:solidFill>
              </a:rPr>
              <a:t>Vocabulary</a:t>
            </a:r>
            <a:endParaRPr lang="en-US" dirty="0">
              <a:solidFill>
                <a:schemeClr val="accent2">
                  <a:lumMod val="75000"/>
                </a:schemeClr>
              </a:solidFill>
            </a:endParaRPr>
          </a:p>
        </p:txBody>
      </p:sp>
      <p:sp>
        <p:nvSpPr>
          <p:cNvPr id="3" name="Content Placeholder 2"/>
          <p:cNvSpPr>
            <a:spLocks noGrp="1"/>
          </p:cNvSpPr>
          <p:nvPr>
            <p:ph idx="1"/>
          </p:nvPr>
        </p:nvSpPr>
        <p:spPr>
          <a:xfrm>
            <a:off x="1676401" y="2133600"/>
            <a:ext cx="6858000" cy="4267200"/>
          </a:xfrm>
        </p:spPr>
        <p:txBody>
          <a:bodyPr>
            <a:normAutofit/>
          </a:bodyPr>
          <a:lstStyle/>
          <a:p>
            <a:r>
              <a:rPr lang="en-US" sz="2000" dirty="0" smtClean="0">
                <a:latin typeface="Century Schoolbook" panose="02040604050505020304" pitchFamily="18" charset="0"/>
              </a:rPr>
              <a:t>There are 20 units in </a:t>
            </a:r>
            <a:r>
              <a:rPr lang="en-US" sz="2000" dirty="0" err="1" smtClean="0">
                <a:latin typeface="Century Schoolbook" panose="02040604050505020304" pitchFamily="18" charset="0"/>
              </a:rPr>
              <a:t>Wordly</a:t>
            </a:r>
            <a:r>
              <a:rPr lang="en-US" sz="2000" dirty="0" smtClean="0">
                <a:latin typeface="Century Schoolbook" panose="02040604050505020304" pitchFamily="18" charset="0"/>
              </a:rPr>
              <a:t> Wise. </a:t>
            </a:r>
          </a:p>
          <a:p>
            <a:pPr lvl="1"/>
            <a:r>
              <a:rPr lang="en-US" sz="2000" dirty="0" smtClean="0">
                <a:latin typeface="Century Schoolbook" panose="02040604050505020304" pitchFamily="18" charset="0"/>
              </a:rPr>
              <a:t>15 words per unit</a:t>
            </a:r>
          </a:p>
          <a:p>
            <a:r>
              <a:rPr lang="en-US" sz="2000" dirty="0" smtClean="0">
                <a:latin typeface="Century Schoolbook" panose="02040604050505020304" pitchFamily="18" charset="0"/>
              </a:rPr>
              <a:t>Some weeks we will not have a WW unit.</a:t>
            </a:r>
          </a:p>
          <a:p>
            <a:r>
              <a:rPr lang="en-US" sz="2000" dirty="0" smtClean="0">
                <a:latin typeface="Century Schoolbook" panose="02040604050505020304" pitchFamily="18" charset="0"/>
              </a:rPr>
              <a:t>Students will complete 5 assignments and other classroom activities. </a:t>
            </a:r>
          </a:p>
          <a:p>
            <a:r>
              <a:rPr lang="en-US" sz="2000" dirty="0" smtClean="0">
                <a:latin typeface="Century Schoolbook" panose="02040604050505020304" pitchFamily="18" charset="0"/>
              </a:rPr>
              <a:t>Students </a:t>
            </a:r>
            <a:r>
              <a:rPr lang="en-US" sz="2000" dirty="0" smtClean="0">
                <a:latin typeface="Century Schoolbook" panose="02040604050505020304" pitchFamily="18" charset="0"/>
              </a:rPr>
              <a:t>can also use the </a:t>
            </a:r>
            <a:r>
              <a:rPr lang="en-US" sz="2000" dirty="0" err="1" smtClean="0">
                <a:latin typeface="Century Schoolbook" panose="02040604050505020304" pitchFamily="18" charset="0"/>
              </a:rPr>
              <a:t>Wordly</a:t>
            </a:r>
            <a:r>
              <a:rPr lang="en-US" sz="2000" dirty="0" smtClean="0">
                <a:latin typeface="Century Schoolbook" panose="02040604050505020304" pitchFamily="18" charset="0"/>
              </a:rPr>
              <a:t> Wise website or app. </a:t>
            </a:r>
            <a:r>
              <a:rPr lang="en-US" sz="2000" dirty="0">
                <a:latin typeface="Century Schoolbook" panose="02040604050505020304" pitchFamily="18" charset="0"/>
                <a:hlinkClick r:id="rId2"/>
              </a:rPr>
              <a:t>http://wordlywise3000.com</a:t>
            </a:r>
            <a:r>
              <a:rPr lang="en-US" sz="2000" dirty="0" smtClean="0">
                <a:latin typeface="Century Schoolbook" panose="02040604050505020304" pitchFamily="18" charset="0"/>
                <a:hlinkClick r:id="rId2"/>
              </a:rPr>
              <a:t>/</a:t>
            </a:r>
            <a:endParaRPr lang="en-US" sz="2000" dirty="0" smtClean="0">
              <a:latin typeface="Century Schoolbook" panose="02040604050505020304" pitchFamily="18" charset="0"/>
            </a:endParaRPr>
          </a:p>
          <a:p>
            <a:endParaRPr lang="en-US" dirty="0"/>
          </a:p>
        </p:txBody>
      </p:sp>
    </p:spTree>
    <p:extLst>
      <p:ext uri="{BB962C8B-B14F-4D97-AF65-F5344CB8AC3E}">
        <p14:creationId xmlns:p14="http://schemas.microsoft.com/office/powerpoint/2010/main" val="546624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75000"/>
                  </a:schemeClr>
                </a:solidFill>
              </a:rPr>
              <a:t>Word Study</a:t>
            </a:r>
            <a:endParaRPr lang="en-US" dirty="0">
              <a:solidFill>
                <a:schemeClr val="accent2">
                  <a:lumMod val="75000"/>
                </a:schemeClr>
              </a:solidFill>
            </a:endParaRPr>
          </a:p>
        </p:txBody>
      </p:sp>
      <p:sp>
        <p:nvSpPr>
          <p:cNvPr id="3" name="Content Placeholder 2"/>
          <p:cNvSpPr>
            <a:spLocks noGrp="1"/>
          </p:cNvSpPr>
          <p:nvPr>
            <p:ph idx="1"/>
          </p:nvPr>
        </p:nvSpPr>
        <p:spPr>
          <a:xfrm>
            <a:off x="1676400" y="1752600"/>
            <a:ext cx="6858000" cy="4267200"/>
          </a:xfrm>
        </p:spPr>
        <p:txBody>
          <a:bodyPr>
            <a:normAutofit/>
          </a:bodyPr>
          <a:lstStyle/>
          <a:p>
            <a:pPr lvl="0"/>
            <a:r>
              <a:rPr lang="en-US" dirty="0">
                <a:latin typeface="Century Schoolbook" panose="02040604050505020304" pitchFamily="18" charset="0"/>
              </a:rPr>
              <a:t>Pattern-based spelling curriculum </a:t>
            </a:r>
          </a:p>
          <a:p>
            <a:pPr lvl="0"/>
            <a:r>
              <a:rPr lang="en-US" dirty="0">
                <a:latin typeface="Century Schoolbook" panose="02040604050505020304" pitchFamily="18" charset="0"/>
              </a:rPr>
              <a:t>Students sort the words and interact with them each week</a:t>
            </a:r>
          </a:p>
          <a:p>
            <a:pPr lvl="0"/>
            <a:r>
              <a:rPr lang="en-US" dirty="0">
                <a:latin typeface="Century Schoolbook" panose="02040604050505020304" pitchFamily="18" charset="0"/>
              </a:rPr>
              <a:t>5</a:t>
            </a:r>
            <a:r>
              <a:rPr lang="en-US" baseline="30000" dirty="0">
                <a:latin typeface="Century Schoolbook" panose="02040604050505020304" pitchFamily="18" charset="0"/>
              </a:rPr>
              <a:t>th</a:t>
            </a:r>
            <a:r>
              <a:rPr lang="en-US" dirty="0">
                <a:latin typeface="Century Schoolbook" panose="02040604050505020304" pitchFamily="18" charset="0"/>
              </a:rPr>
              <a:t> grade focuses on Latin root words, prefixes, and suffixes</a:t>
            </a:r>
          </a:p>
          <a:p>
            <a:pPr lvl="0"/>
            <a:r>
              <a:rPr lang="en-US" dirty="0">
                <a:latin typeface="Century Schoolbook" panose="02040604050505020304" pitchFamily="18" charset="0"/>
              </a:rPr>
              <a:t>Parents will need to initial the homework menu that comes home </a:t>
            </a:r>
          </a:p>
          <a:p>
            <a:pPr lvl="0"/>
            <a:r>
              <a:rPr lang="en-US" dirty="0">
                <a:latin typeface="Century Schoolbook" panose="02040604050505020304" pitchFamily="18" charset="0"/>
              </a:rPr>
              <a:t>Types of activities:</a:t>
            </a:r>
          </a:p>
          <a:p>
            <a:pPr lvl="1"/>
            <a:r>
              <a:rPr lang="en-US" dirty="0">
                <a:latin typeface="Century Schoolbook" panose="02040604050505020304" pitchFamily="18" charset="0"/>
              </a:rPr>
              <a:t>Practice &amp; Write Sort </a:t>
            </a:r>
          </a:p>
          <a:p>
            <a:pPr lvl="1"/>
            <a:r>
              <a:rPr lang="en-US" dirty="0">
                <a:latin typeface="Century Schoolbook" panose="02040604050505020304" pitchFamily="18" charset="0"/>
              </a:rPr>
              <a:t>Word Hunt</a:t>
            </a:r>
          </a:p>
          <a:p>
            <a:pPr lvl="1"/>
            <a:r>
              <a:rPr lang="en-US" dirty="0">
                <a:latin typeface="Century Schoolbook" panose="02040604050505020304" pitchFamily="18" charset="0"/>
              </a:rPr>
              <a:t>Blind Sort </a:t>
            </a:r>
          </a:p>
          <a:p>
            <a:pPr lvl="1"/>
            <a:r>
              <a:rPr lang="en-US" dirty="0">
                <a:latin typeface="Century Schoolbook" panose="02040604050505020304" pitchFamily="18" charset="0"/>
              </a:rPr>
              <a:t>Speed Sort </a:t>
            </a:r>
          </a:p>
          <a:p>
            <a:pPr lvl="1"/>
            <a:r>
              <a:rPr lang="en-US" dirty="0">
                <a:latin typeface="Century Schoolbook" panose="02040604050505020304" pitchFamily="18" charset="0"/>
              </a:rPr>
              <a:t>Open Sort</a:t>
            </a:r>
          </a:p>
          <a:p>
            <a:endParaRPr lang="en-US" dirty="0"/>
          </a:p>
        </p:txBody>
      </p:sp>
    </p:spTree>
    <p:extLst>
      <p:ext uri="{BB962C8B-B14F-4D97-AF65-F5344CB8AC3E}">
        <p14:creationId xmlns:p14="http://schemas.microsoft.com/office/powerpoint/2010/main" val="2559978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4782" t="13495" r="48793" b="3605"/>
          <a:stretch/>
        </p:blipFill>
        <p:spPr>
          <a:xfrm>
            <a:off x="1752600" y="152400"/>
            <a:ext cx="5181600" cy="6553200"/>
          </a:xfrm>
          <a:prstGeom prst="rect">
            <a:avLst/>
          </a:prstGeom>
        </p:spPr>
      </p:pic>
    </p:spTree>
    <p:extLst>
      <p:ext uri="{BB962C8B-B14F-4D97-AF65-F5344CB8AC3E}">
        <p14:creationId xmlns:p14="http://schemas.microsoft.com/office/powerpoint/2010/main" val="1227239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Saxon Math</a:t>
            </a:r>
            <a:endParaRPr lang="en-US" dirty="0"/>
          </a:p>
        </p:txBody>
      </p:sp>
      <p:sp>
        <p:nvSpPr>
          <p:cNvPr id="3" name="Content Placeholder 2"/>
          <p:cNvSpPr>
            <a:spLocks noGrp="1"/>
          </p:cNvSpPr>
          <p:nvPr>
            <p:ph idx="1"/>
          </p:nvPr>
        </p:nvSpPr>
        <p:spPr>
          <a:xfrm>
            <a:off x="914400" y="1295400"/>
            <a:ext cx="7772400" cy="5105400"/>
          </a:xfrm>
        </p:spPr>
        <p:txBody>
          <a:bodyPr>
            <a:normAutofit lnSpcReduction="10000"/>
          </a:bodyPr>
          <a:lstStyle/>
          <a:p>
            <a:r>
              <a:rPr lang="en-US" sz="2000" dirty="0" smtClean="0">
                <a:latin typeface="Century Schoolbook" panose="02040604050505020304" pitchFamily="18" charset="0"/>
              </a:rPr>
              <a:t>Spiraled Curriculum </a:t>
            </a:r>
          </a:p>
          <a:p>
            <a:r>
              <a:rPr lang="en-US" sz="2000" dirty="0" smtClean="0">
                <a:latin typeface="Century Schoolbook" panose="02040604050505020304" pitchFamily="18" charset="0"/>
              </a:rPr>
              <a:t>Students are leveled for math. Though the majority are in Course 1, we have a full class of Course 2. </a:t>
            </a:r>
          </a:p>
          <a:p>
            <a:r>
              <a:rPr lang="en-US" sz="2000" dirty="0" smtClean="0">
                <a:latin typeface="Century Schoolbook" panose="02040604050505020304" pitchFamily="18" charset="0"/>
              </a:rPr>
              <a:t>The beginning of the year there is a lot of review. Some students may say it is too easy. It gets significantly more difficult midyear. </a:t>
            </a:r>
          </a:p>
          <a:p>
            <a:r>
              <a:rPr lang="en-US" sz="2000" dirty="0" smtClean="0">
                <a:latin typeface="Century Schoolbook" panose="02040604050505020304" pitchFamily="18" charset="0"/>
              </a:rPr>
              <a:t>It is vital that students know their multiplication and division facts to be successful this year. </a:t>
            </a:r>
          </a:p>
          <a:p>
            <a:endParaRPr lang="en-US" sz="2000" dirty="0">
              <a:latin typeface="Century Schoolbook" panose="02040604050505020304" pitchFamily="18" charset="0"/>
            </a:endParaRPr>
          </a:p>
          <a:p>
            <a:r>
              <a:rPr lang="en-US" sz="2000" dirty="0" smtClean="0">
                <a:latin typeface="Century Schoolbook" panose="02040604050505020304" pitchFamily="18" charset="0"/>
              </a:rPr>
              <a:t>From Saxon’s Website: </a:t>
            </a:r>
            <a:r>
              <a:rPr lang="en-US" sz="2000" dirty="0">
                <a:latin typeface="Century Schoolbook" panose="02040604050505020304" pitchFamily="18" charset="0"/>
              </a:rPr>
              <a:t>For over 30 years, </a:t>
            </a:r>
            <a:r>
              <a:rPr lang="en-US" sz="2000" i="1" dirty="0">
                <a:latin typeface="Century Schoolbook" panose="02040604050505020304" pitchFamily="18" charset="0"/>
              </a:rPr>
              <a:t>Saxon Math</a:t>
            </a:r>
            <a:r>
              <a:rPr lang="en-US" sz="2000" dirty="0">
                <a:latin typeface="Century Schoolbook" panose="02040604050505020304" pitchFamily="18" charset="0"/>
              </a:rPr>
              <a:t>™ has been delivering proven results for students in Grades K–12. The </a:t>
            </a:r>
            <a:r>
              <a:rPr lang="en-US" sz="2000" i="1" dirty="0">
                <a:latin typeface="Century Schoolbook" panose="02040604050505020304" pitchFamily="18" charset="0"/>
              </a:rPr>
              <a:t>Saxon Math</a:t>
            </a:r>
            <a:r>
              <a:rPr lang="en-US" sz="2000" dirty="0">
                <a:latin typeface="Century Schoolbook" panose="02040604050505020304" pitchFamily="18" charset="0"/>
              </a:rPr>
              <a:t> curriculum has an incremental structure that distributes content throughout the year. This integrated and connected approach provides deep, long-term mastery of the content and </a:t>
            </a:r>
            <a:r>
              <a:rPr lang="en-US" sz="2000" dirty="0" smtClean="0">
                <a:latin typeface="Century Schoolbook" panose="02040604050505020304" pitchFamily="18" charset="0"/>
              </a:rPr>
              <a:t>skills. </a:t>
            </a:r>
            <a:endParaRPr lang="en-US" sz="2000" dirty="0">
              <a:latin typeface="Century Schoolbook" panose="02040604050505020304" pitchFamily="18" charset="0"/>
            </a:endParaRPr>
          </a:p>
        </p:txBody>
      </p:sp>
    </p:spTree>
    <p:extLst>
      <p:ext uri="{BB962C8B-B14F-4D97-AF65-F5344CB8AC3E}">
        <p14:creationId xmlns:p14="http://schemas.microsoft.com/office/powerpoint/2010/main" val="105695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589199" cy="1280890"/>
          </a:xfrm>
        </p:spPr>
        <p:txBody>
          <a:bodyPr/>
          <a:lstStyle/>
          <a:p>
            <a:r>
              <a:rPr lang="en-US" dirty="0" smtClean="0"/>
              <a:t>Science</a:t>
            </a:r>
            <a:endParaRPr lang="en-US" dirty="0"/>
          </a:p>
        </p:txBody>
      </p:sp>
      <p:sp>
        <p:nvSpPr>
          <p:cNvPr id="3" name="Content Placeholder 2"/>
          <p:cNvSpPr>
            <a:spLocks noGrp="1"/>
          </p:cNvSpPr>
          <p:nvPr>
            <p:ph idx="1"/>
          </p:nvPr>
        </p:nvSpPr>
        <p:spPr>
          <a:xfrm>
            <a:off x="1219200" y="838200"/>
            <a:ext cx="7620000" cy="5943600"/>
          </a:xfrm>
        </p:spPr>
        <p:txBody>
          <a:bodyPr numCol="2">
            <a:noAutofit/>
          </a:bodyPr>
          <a:lstStyle/>
          <a:p>
            <a:pPr>
              <a:buNone/>
            </a:pPr>
            <a:r>
              <a:rPr lang="en-US" sz="1800" dirty="0" smtClean="0">
                <a:latin typeface="Century Schoolbook" panose="02040604050505020304" pitchFamily="18" charset="0"/>
              </a:rPr>
              <a:t>Textbook:  </a:t>
            </a:r>
            <a:r>
              <a:rPr lang="en-US" sz="1800" i="1" dirty="0" smtClean="0">
                <a:latin typeface="Century Schoolbook" panose="02040604050505020304" pitchFamily="18" charset="0"/>
              </a:rPr>
              <a:t>Science:  A Closer Look</a:t>
            </a:r>
          </a:p>
          <a:p>
            <a:pPr>
              <a:buNone/>
            </a:pPr>
            <a:r>
              <a:rPr lang="en-US" sz="1800" u="sng" dirty="0" smtClean="0">
                <a:latin typeface="Century Schoolbook" panose="02040604050505020304" pitchFamily="18" charset="0"/>
              </a:rPr>
              <a:t>State Standards Units:</a:t>
            </a:r>
          </a:p>
          <a:p>
            <a:pPr>
              <a:buNone/>
            </a:pPr>
            <a:r>
              <a:rPr lang="en-US" sz="1800" dirty="0" smtClean="0">
                <a:latin typeface="Century Schoolbook" panose="02040604050505020304" pitchFamily="18" charset="0"/>
              </a:rPr>
              <a:t>•      Natural Resources</a:t>
            </a:r>
          </a:p>
          <a:p>
            <a:pPr>
              <a:buNone/>
            </a:pPr>
            <a:r>
              <a:rPr lang="en-US" sz="1800" dirty="0" smtClean="0">
                <a:latin typeface="Century Schoolbook" panose="02040604050505020304" pitchFamily="18" charset="0"/>
              </a:rPr>
              <a:t>•      Ecosystems </a:t>
            </a:r>
          </a:p>
          <a:p>
            <a:pPr>
              <a:buNone/>
            </a:pPr>
            <a:r>
              <a:rPr lang="en-US" sz="1800" dirty="0" smtClean="0">
                <a:latin typeface="Century Schoolbook" panose="02040604050505020304" pitchFamily="18" charset="0"/>
              </a:rPr>
              <a:t>•      Animal Adaptations</a:t>
            </a:r>
          </a:p>
          <a:p>
            <a:pPr>
              <a:buNone/>
            </a:pPr>
            <a:r>
              <a:rPr lang="en-US" sz="1800" dirty="0" smtClean="0">
                <a:latin typeface="Century Schoolbook" panose="02040604050505020304" pitchFamily="18" charset="0"/>
              </a:rPr>
              <a:t>•      Force and Motion/Simple Machines</a:t>
            </a:r>
          </a:p>
          <a:p>
            <a:pPr>
              <a:buNone/>
            </a:pPr>
            <a:r>
              <a:rPr lang="en-US" sz="1800" dirty="0" smtClean="0">
                <a:latin typeface="Century Schoolbook" panose="02040604050505020304" pitchFamily="18" charset="0"/>
              </a:rPr>
              <a:t> </a:t>
            </a:r>
            <a:r>
              <a:rPr lang="en-US" sz="1800" u="sng" dirty="0" smtClean="0">
                <a:latin typeface="Century Schoolbook" panose="02040604050505020304" pitchFamily="18" charset="0"/>
              </a:rPr>
              <a:t>Core Knowledge Units:</a:t>
            </a:r>
          </a:p>
          <a:p>
            <a:pPr>
              <a:buNone/>
            </a:pPr>
            <a:r>
              <a:rPr lang="en-US" sz="1800" dirty="0" smtClean="0">
                <a:latin typeface="Century Schoolbook" panose="02040604050505020304" pitchFamily="18" charset="0"/>
              </a:rPr>
              <a:t>•      Chemistry:  Periodic Table, Atoms, Molecules, and Compounds</a:t>
            </a:r>
          </a:p>
          <a:p>
            <a:pPr>
              <a:buNone/>
            </a:pPr>
            <a:r>
              <a:rPr lang="en-US" sz="1800" dirty="0" smtClean="0">
                <a:latin typeface="Century Schoolbook" panose="02040604050505020304" pitchFamily="18" charset="0"/>
              </a:rPr>
              <a:t>•      Classifying Living Things</a:t>
            </a:r>
          </a:p>
          <a:p>
            <a:pPr>
              <a:buNone/>
            </a:pPr>
            <a:r>
              <a:rPr lang="en-US" sz="1800" dirty="0" smtClean="0">
                <a:latin typeface="Century Schoolbook" panose="02040604050505020304" pitchFamily="18" charset="0"/>
              </a:rPr>
              <a:t>•      Cells</a:t>
            </a:r>
          </a:p>
          <a:p>
            <a:pPr>
              <a:buNone/>
            </a:pPr>
            <a:r>
              <a:rPr lang="en-US" sz="1800" dirty="0" smtClean="0">
                <a:latin typeface="Century Schoolbook" panose="02040604050505020304" pitchFamily="18" charset="0"/>
              </a:rPr>
              <a:t>•      Plant Structures and Processes</a:t>
            </a:r>
          </a:p>
          <a:p>
            <a:pPr>
              <a:buNone/>
            </a:pPr>
            <a:endParaRPr lang="en-US" sz="1800" dirty="0" smtClean="0">
              <a:latin typeface="Century Schoolbook" panose="02040604050505020304" pitchFamily="18" charset="0"/>
            </a:endParaRPr>
          </a:p>
          <a:p>
            <a:pPr>
              <a:buNone/>
            </a:pPr>
            <a:endParaRPr lang="en-US" sz="1800" dirty="0" smtClean="0">
              <a:latin typeface="Century Schoolbook" panose="02040604050505020304" pitchFamily="18" charset="0"/>
            </a:endParaRPr>
          </a:p>
          <a:p>
            <a:pPr>
              <a:buNone/>
            </a:pPr>
            <a:endParaRPr lang="en-US" dirty="0">
              <a:latin typeface="Century Schoolbook" panose="02040604050505020304" pitchFamily="18" charset="0"/>
            </a:endParaRPr>
          </a:p>
          <a:p>
            <a:pPr>
              <a:buNone/>
            </a:pPr>
            <a:r>
              <a:rPr lang="en-US" sz="1800" dirty="0" smtClean="0">
                <a:latin typeface="Century Schoolbook" panose="02040604050505020304" pitchFamily="18" charset="0"/>
              </a:rPr>
              <a:t>Homework assignments about once or twice a week</a:t>
            </a:r>
          </a:p>
          <a:p>
            <a:pPr>
              <a:buNone/>
            </a:pPr>
            <a:r>
              <a:rPr lang="en-US" sz="1800" dirty="0" smtClean="0">
                <a:latin typeface="Century Schoolbook" panose="02040604050505020304" pitchFamily="18" charset="0"/>
              </a:rPr>
              <a:t>The students will take the Science MCA test in May. </a:t>
            </a:r>
          </a:p>
          <a:p>
            <a:pPr>
              <a:buNone/>
            </a:pPr>
            <a:r>
              <a:rPr lang="en-US" sz="1800" dirty="0" smtClean="0">
                <a:latin typeface="Century Schoolbook" panose="02040604050505020304" pitchFamily="18" charset="0"/>
              </a:rPr>
              <a:t>This will cover standards in grades 3-5.</a:t>
            </a:r>
          </a:p>
          <a:p>
            <a:pPr>
              <a:buNone/>
            </a:pPr>
            <a:r>
              <a:rPr lang="en-US" sz="1800" dirty="0" smtClean="0">
                <a:latin typeface="Century Schoolbook" panose="02040604050505020304" pitchFamily="18" charset="0"/>
              </a:rPr>
              <a:t> </a:t>
            </a:r>
          </a:p>
          <a:p>
            <a:endParaRPr lang="en-US" sz="1800" dirty="0"/>
          </a:p>
        </p:txBody>
      </p:sp>
    </p:spTree>
    <p:extLst>
      <p:ext uri="{BB962C8B-B14F-4D97-AF65-F5344CB8AC3E}">
        <p14:creationId xmlns:p14="http://schemas.microsoft.com/office/powerpoint/2010/main" val="19883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589199" cy="1280890"/>
          </a:xfrm>
        </p:spPr>
        <p:txBody>
          <a:bodyPr/>
          <a:lstStyle/>
          <a:p>
            <a:r>
              <a:rPr lang="en-US" dirty="0" smtClean="0"/>
              <a:t>History</a:t>
            </a:r>
            <a:endParaRPr lang="en-US" dirty="0"/>
          </a:p>
        </p:txBody>
      </p:sp>
      <p:sp>
        <p:nvSpPr>
          <p:cNvPr id="3" name="Content Placeholder 2"/>
          <p:cNvSpPr>
            <a:spLocks noGrp="1"/>
          </p:cNvSpPr>
          <p:nvPr>
            <p:ph idx="1"/>
          </p:nvPr>
        </p:nvSpPr>
        <p:spPr>
          <a:xfrm>
            <a:off x="1066800" y="1219200"/>
            <a:ext cx="7696200" cy="5486400"/>
          </a:xfrm>
        </p:spPr>
        <p:txBody>
          <a:bodyPr numCol="2">
            <a:noAutofit/>
          </a:bodyPr>
          <a:lstStyle/>
          <a:p>
            <a:pPr marL="514350" indent="-514350"/>
            <a:r>
              <a:rPr lang="en-US" dirty="0" smtClean="0">
                <a:latin typeface="Century Schoolbook" panose="02040604050505020304" pitchFamily="18" charset="0"/>
              </a:rPr>
              <a:t>World Lakes</a:t>
            </a:r>
          </a:p>
          <a:p>
            <a:pPr marL="514350" indent="-514350"/>
            <a:r>
              <a:rPr lang="en-US" dirty="0" smtClean="0">
                <a:latin typeface="Century Schoolbook" panose="02040604050505020304" pitchFamily="18" charset="0"/>
              </a:rPr>
              <a:t>The Maya, Aztec, and Inca Civilizations </a:t>
            </a:r>
          </a:p>
          <a:p>
            <a:pPr marL="514350" indent="-514350"/>
            <a:r>
              <a:rPr lang="en-US" dirty="0" smtClean="0">
                <a:latin typeface="Century Schoolbook" panose="02040604050505020304" pitchFamily="18" charset="0"/>
              </a:rPr>
              <a:t>Geography of Central and South America</a:t>
            </a:r>
          </a:p>
          <a:p>
            <a:pPr marL="514350" indent="-514350"/>
            <a:r>
              <a:rPr lang="en-US" dirty="0" smtClean="0">
                <a:latin typeface="Century Schoolbook" panose="02040604050505020304" pitchFamily="18" charset="0"/>
              </a:rPr>
              <a:t>Native Americans: Cultures and Conflicts</a:t>
            </a:r>
          </a:p>
          <a:p>
            <a:pPr marL="514350" indent="-514350"/>
            <a:r>
              <a:rPr lang="en-US" dirty="0" smtClean="0">
                <a:latin typeface="Century Schoolbook" panose="02040604050505020304" pitchFamily="18" charset="0"/>
              </a:rPr>
              <a:t>The Renaissance</a:t>
            </a:r>
          </a:p>
          <a:p>
            <a:pPr marL="514350" indent="-514350"/>
            <a:r>
              <a:rPr lang="en-US" dirty="0" smtClean="0">
                <a:latin typeface="Century Schoolbook" panose="02040604050505020304" pitchFamily="18" charset="0"/>
              </a:rPr>
              <a:t>The Reformation</a:t>
            </a:r>
          </a:p>
          <a:p>
            <a:pPr marL="514350" indent="-514350"/>
            <a:r>
              <a:rPr lang="en-US" dirty="0" smtClean="0">
                <a:latin typeface="Century Schoolbook" panose="02040604050505020304" pitchFamily="18" charset="0"/>
              </a:rPr>
              <a:t>Geography of Europe</a:t>
            </a:r>
          </a:p>
          <a:p>
            <a:pPr marL="514350" indent="-514350"/>
            <a:r>
              <a:rPr lang="en-US" dirty="0" smtClean="0">
                <a:latin typeface="Century Schoolbook" panose="02040604050505020304" pitchFamily="18" charset="0"/>
              </a:rPr>
              <a:t>England: Golden Age to Glorious Revolution</a:t>
            </a:r>
          </a:p>
          <a:p>
            <a:pPr marL="514350" indent="-514350"/>
            <a:r>
              <a:rPr lang="en-US" dirty="0" smtClean="0">
                <a:latin typeface="Century Schoolbook" panose="02040604050505020304" pitchFamily="18" charset="0"/>
              </a:rPr>
              <a:t>The Age of Exploration</a:t>
            </a:r>
          </a:p>
          <a:p>
            <a:pPr marL="514350" indent="-514350"/>
            <a:r>
              <a:rPr lang="en-US" dirty="0" smtClean="0">
                <a:latin typeface="Century Schoolbook" panose="02040604050505020304" pitchFamily="18" charset="0"/>
              </a:rPr>
              <a:t>Early Russia</a:t>
            </a:r>
          </a:p>
          <a:p>
            <a:pPr marL="514350" indent="-514350"/>
            <a:r>
              <a:rPr lang="en-US" dirty="0" smtClean="0">
                <a:latin typeface="Century Schoolbook" panose="02040604050505020304" pitchFamily="18" charset="0"/>
              </a:rPr>
              <a:t>Feudal Japan</a:t>
            </a:r>
          </a:p>
          <a:p>
            <a:pPr marL="514350" indent="-514350"/>
            <a:r>
              <a:rPr lang="en-US" dirty="0" smtClean="0">
                <a:latin typeface="Century Schoolbook" panose="02040604050505020304" pitchFamily="18" charset="0"/>
              </a:rPr>
              <a:t>Westward Expansion before the Civil War</a:t>
            </a:r>
          </a:p>
          <a:p>
            <a:pPr marL="514350" indent="-514350"/>
            <a:r>
              <a:rPr lang="en-US" dirty="0" smtClean="0">
                <a:latin typeface="Century Schoolbook" panose="02040604050505020304" pitchFamily="18" charset="0"/>
              </a:rPr>
              <a:t>The Civil War</a:t>
            </a:r>
          </a:p>
          <a:p>
            <a:pPr marL="514350" indent="-514350"/>
            <a:r>
              <a:rPr lang="en-US" dirty="0" smtClean="0">
                <a:latin typeface="Century Schoolbook" panose="02040604050505020304" pitchFamily="18" charset="0"/>
              </a:rPr>
              <a:t>Westward Expansion after the Civil War</a:t>
            </a:r>
          </a:p>
          <a:p>
            <a:pPr marL="514350" indent="-514350"/>
            <a:r>
              <a:rPr lang="en-US" dirty="0" smtClean="0">
                <a:latin typeface="Century Schoolbook" panose="02040604050505020304" pitchFamily="18" charset="0"/>
              </a:rPr>
              <a:t>Geography of the United States</a:t>
            </a:r>
            <a:endParaRPr lang="en-US" dirty="0">
              <a:latin typeface="Century Schoolbook" panose="02040604050505020304" pitchFamily="18" charset="0"/>
            </a:endParaRPr>
          </a:p>
        </p:txBody>
      </p:sp>
    </p:spTree>
    <p:extLst>
      <p:ext uri="{BB962C8B-B14F-4D97-AF65-F5344CB8AC3E}">
        <p14:creationId xmlns:p14="http://schemas.microsoft.com/office/powerpoint/2010/main" val="1632192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lumMod val="75000"/>
                  </a:schemeClr>
                </a:solidFill>
              </a:rPr>
              <a:t>Reading/Literature</a:t>
            </a:r>
            <a:br>
              <a:rPr lang="en-US" sz="3200" dirty="0" smtClean="0">
                <a:solidFill>
                  <a:schemeClr val="accent2">
                    <a:lumMod val="75000"/>
                  </a:schemeClr>
                </a:solidFill>
              </a:rPr>
            </a:br>
            <a:endParaRPr lang="en-US" sz="3200" dirty="0">
              <a:solidFill>
                <a:schemeClr val="accent2">
                  <a:lumMod val="75000"/>
                </a:schemeClr>
              </a:solidFill>
            </a:endParaRPr>
          </a:p>
        </p:txBody>
      </p:sp>
      <p:sp>
        <p:nvSpPr>
          <p:cNvPr id="3" name="Content Placeholder 2"/>
          <p:cNvSpPr>
            <a:spLocks noGrp="1"/>
          </p:cNvSpPr>
          <p:nvPr>
            <p:ph idx="1"/>
          </p:nvPr>
        </p:nvSpPr>
        <p:spPr>
          <a:xfrm>
            <a:off x="685800" y="1143000"/>
            <a:ext cx="8305800" cy="5486400"/>
          </a:xfrm>
        </p:spPr>
        <p:txBody>
          <a:bodyPr numCol="2">
            <a:noAutofit/>
          </a:bodyPr>
          <a:lstStyle/>
          <a:p>
            <a:r>
              <a:rPr lang="en-US" sz="1600" i="1" dirty="0" smtClean="0">
                <a:latin typeface="Century Schoolbook" panose="02040604050505020304" pitchFamily="18" charset="0"/>
              </a:rPr>
              <a:t>Where </a:t>
            </a:r>
            <a:r>
              <a:rPr lang="en-US" sz="1600" i="1" dirty="0">
                <a:latin typeface="Century Schoolbook" panose="02040604050505020304" pitchFamily="18" charset="0"/>
              </a:rPr>
              <a:t>the Red Fern </a:t>
            </a:r>
            <a:r>
              <a:rPr lang="en-US" sz="1600" i="1" dirty="0" smtClean="0">
                <a:latin typeface="Century Schoolbook" panose="02040604050505020304" pitchFamily="18" charset="0"/>
              </a:rPr>
              <a:t>Grows</a:t>
            </a:r>
            <a:r>
              <a:rPr lang="en-US" sz="1600" dirty="0">
                <a:latin typeface="Century Schoolbook" panose="02040604050505020304" pitchFamily="18" charset="0"/>
              </a:rPr>
              <a:t> </a:t>
            </a:r>
            <a:r>
              <a:rPr lang="en-US" sz="1600" dirty="0" smtClean="0">
                <a:latin typeface="Century Schoolbook" panose="02040604050505020304" pitchFamily="18" charset="0"/>
              </a:rPr>
              <a:t>(Wilson Rawls)</a:t>
            </a:r>
            <a:endParaRPr lang="en-US" sz="1600" dirty="0">
              <a:latin typeface="Century Schoolbook" panose="02040604050505020304" pitchFamily="18" charset="0"/>
            </a:endParaRPr>
          </a:p>
          <a:p>
            <a:pPr>
              <a:buNone/>
            </a:pPr>
            <a:r>
              <a:rPr lang="en-US" sz="1600" dirty="0">
                <a:latin typeface="Century Schoolbook" panose="02040604050505020304" pitchFamily="18" charset="0"/>
              </a:rPr>
              <a:t> </a:t>
            </a:r>
            <a:r>
              <a:rPr lang="en-US" sz="1600" dirty="0" smtClean="0">
                <a:latin typeface="Century Schoolbook" panose="02040604050505020304" pitchFamily="18" charset="0"/>
              </a:rPr>
              <a:t>Coming </a:t>
            </a:r>
            <a:r>
              <a:rPr lang="en-US" sz="1600" dirty="0">
                <a:latin typeface="Century Schoolbook" panose="02040604050505020304" pitchFamily="18" charset="0"/>
              </a:rPr>
              <a:t>Up:  </a:t>
            </a:r>
          </a:p>
          <a:p>
            <a:r>
              <a:rPr lang="en-US" sz="1600" i="1" dirty="0" smtClean="0">
                <a:latin typeface="Century Schoolbook" panose="02040604050505020304" pitchFamily="18" charset="0"/>
              </a:rPr>
              <a:t>Tom Sawyer </a:t>
            </a:r>
            <a:r>
              <a:rPr lang="en-US" sz="1600" dirty="0" smtClean="0">
                <a:latin typeface="Century Schoolbook" panose="02040604050505020304" pitchFamily="18" charset="0"/>
              </a:rPr>
              <a:t>(Mark Twain)</a:t>
            </a:r>
            <a:endParaRPr lang="en-US" sz="1600" dirty="0">
              <a:latin typeface="Century Schoolbook" panose="02040604050505020304" pitchFamily="18" charset="0"/>
            </a:endParaRPr>
          </a:p>
          <a:p>
            <a:r>
              <a:rPr lang="en-US" sz="1600" i="1" dirty="0">
                <a:latin typeface="Century Schoolbook" panose="02040604050505020304" pitchFamily="18" charset="0"/>
              </a:rPr>
              <a:t>Episodes from Don Quixote</a:t>
            </a:r>
            <a:r>
              <a:rPr lang="en-US" sz="1600" dirty="0">
                <a:latin typeface="Century Schoolbook" panose="02040604050505020304" pitchFamily="18" charset="0"/>
              </a:rPr>
              <a:t> (Miguel de Cervantes)- Core Classics edition novel</a:t>
            </a:r>
          </a:p>
          <a:p>
            <a:r>
              <a:rPr lang="en-US" sz="1600" i="1" dirty="0">
                <a:latin typeface="Century Schoolbook" panose="02040604050505020304" pitchFamily="18" charset="0"/>
              </a:rPr>
              <a:t>Little </a:t>
            </a:r>
            <a:r>
              <a:rPr lang="en-US" sz="1600" i="1" dirty="0" smtClean="0">
                <a:latin typeface="Century Schoolbook" panose="02040604050505020304" pitchFamily="18" charset="0"/>
              </a:rPr>
              <a:t>Women - </a:t>
            </a:r>
            <a:r>
              <a:rPr lang="en-US" sz="1600" dirty="0" smtClean="0">
                <a:latin typeface="Century Schoolbook" panose="02040604050505020304" pitchFamily="18" charset="0"/>
              </a:rPr>
              <a:t>abridged version (Part </a:t>
            </a:r>
            <a:r>
              <a:rPr lang="en-US" sz="1600" dirty="0">
                <a:latin typeface="Century Schoolbook" panose="02040604050505020304" pitchFamily="18" charset="0"/>
              </a:rPr>
              <a:t>First) (Louisa May Alcott</a:t>
            </a:r>
            <a:r>
              <a:rPr lang="en-US" sz="1600" dirty="0" smtClean="0">
                <a:latin typeface="Century Schoolbook" panose="02040604050505020304" pitchFamily="18" charset="0"/>
              </a:rPr>
              <a:t>) </a:t>
            </a:r>
            <a:endParaRPr lang="en-US" sz="1600" dirty="0">
              <a:latin typeface="Century Schoolbook" panose="02040604050505020304" pitchFamily="18" charset="0"/>
            </a:endParaRPr>
          </a:p>
          <a:p>
            <a:r>
              <a:rPr lang="en-US" sz="1600" i="1" dirty="0">
                <a:latin typeface="Century Schoolbook" panose="02040604050505020304" pitchFamily="18" charset="0"/>
              </a:rPr>
              <a:t>Narrative of the Life of Frederick Douglass</a:t>
            </a:r>
            <a:r>
              <a:rPr lang="en-US" sz="1600" dirty="0">
                <a:latin typeface="Century Schoolbook" panose="02040604050505020304" pitchFamily="18" charset="0"/>
              </a:rPr>
              <a:t> (Frederick Douglass</a:t>
            </a:r>
            <a:r>
              <a:rPr lang="en-US" sz="1600" dirty="0" smtClean="0">
                <a:latin typeface="Century Schoolbook" panose="02040604050505020304" pitchFamily="18" charset="0"/>
              </a:rPr>
              <a:t>)- Play Adaptation</a:t>
            </a:r>
            <a:endParaRPr lang="en-US" sz="1600" dirty="0">
              <a:latin typeface="Century Schoolbook" panose="02040604050505020304" pitchFamily="18" charset="0"/>
            </a:endParaRPr>
          </a:p>
          <a:p>
            <a:r>
              <a:rPr lang="en-US" sz="1600" i="1" dirty="0">
                <a:latin typeface="Century Schoolbook" panose="02040604050505020304" pitchFamily="18" charset="0"/>
              </a:rPr>
              <a:t>The Secret Garden</a:t>
            </a:r>
            <a:r>
              <a:rPr lang="en-US" sz="1600" dirty="0">
                <a:latin typeface="Century Schoolbook" panose="02040604050505020304" pitchFamily="18" charset="0"/>
              </a:rPr>
              <a:t> (Frances Hodgson Burnett </a:t>
            </a:r>
            <a:r>
              <a:rPr lang="en-US" sz="1600" dirty="0" smtClean="0">
                <a:latin typeface="Century Schoolbook" panose="02040604050505020304" pitchFamily="18" charset="0"/>
              </a:rPr>
              <a:t>edition) **</a:t>
            </a:r>
            <a:endParaRPr lang="en-US" sz="1600" dirty="0">
              <a:latin typeface="Century Schoolbook" panose="02040604050505020304" pitchFamily="18" charset="0"/>
            </a:endParaRPr>
          </a:p>
          <a:p>
            <a:r>
              <a:rPr lang="en-US" sz="1600" i="1" dirty="0">
                <a:latin typeface="Century Schoolbook" panose="02040604050505020304" pitchFamily="18" charset="0"/>
              </a:rPr>
              <a:t>Tales of Sherlock </a:t>
            </a:r>
            <a:r>
              <a:rPr lang="en-US" sz="1600" i="1" dirty="0" smtClean="0">
                <a:latin typeface="Century Schoolbook" panose="02040604050505020304" pitchFamily="18" charset="0"/>
              </a:rPr>
              <a:t>Holmes</a:t>
            </a:r>
            <a:r>
              <a:rPr lang="en-US" sz="1600" dirty="0" smtClean="0">
                <a:latin typeface="Century Schoolbook" panose="02040604050505020304" pitchFamily="18" charset="0"/>
              </a:rPr>
              <a:t> </a:t>
            </a:r>
            <a:r>
              <a:rPr lang="en-US" sz="1600" dirty="0">
                <a:latin typeface="Century Schoolbook" panose="02040604050505020304" pitchFamily="18" charset="0"/>
              </a:rPr>
              <a:t>(Arthur Conan Doyle)- Core Classics edition </a:t>
            </a:r>
            <a:r>
              <a:rPr lang="en-US" sz="1600" dirty="0" smtClean="0">
                <a:latin typeface="Century Schoolbook" panose="02040604050505020304" pitchFamily="18" charset="0"/>
              </a:rPr>
              <a:t>novel</a:t>
            </a:r>
          </a:p>
          <a:p>
            <a:endParaRPr lang="en-US" sz="1600" dirty="0">
              <a:latin typeface="Century Schoolbook" panose="02040604050505020304" pitchFamily="18" charset="0"/>
            </a:endParaRPr>
          </a:p>
          <a:p>
            <a:r>
              <a:rPr lang="en-US" sz="1600" i="1" dirty="0">
                <a:latin typeface="Century Schoolbook" panose="02040604050505020304" pitchFamily="18" charset="0"/>
              </a:rPr>
              <a:t>A Midsummer Night’s Dream  </a:t>
            </a:r>
            <a:r>
              <a:rPr lang="en-US" sz="1600" i="1" dirty="0" smtClean="0">
                <a:latin typeface="Century Schoolbook" panose="02040604050505020304" pitchFamily="18" charset="0"/>
              </a:rPr>
              <a:t>- No Fear Shakespeare </a:t>
            </a:r>
            <a:r>
              <a:rPr lang="en-US" sz="1600" dirty="0" smtClean="0">
                <a:latin typeface="Century Schoolbook" panose="02040604050505020304" pitchFamily="18" charset="0"/>
              </a:rPr>
              <a:t>(William Shakespeare) **</a:t>
            </a:r>
          </a:p>
          <a:p>
            <a:pPr marL="0" indent="0">
              <a:buNone/>
            </a:pPr>
            <a:endParaRPr lang="en-US" sz="1600" dirty="0">
              <a:latin typeface="Century Schoolbook" panose="02040604050505020304" pitchFamily="18" charset="0"/>
            </a:endParaRPr>
          </a:p>
          <a:p>
            <a:pPr>
              <a:buNone/>
            </a:pPr>
            <a:endParaRPr lang="en-US" sz="1600" dirty="0">
              <a:latin typeface="Century Schoolbook" panose="02040604050505020304" pitchFamily="18" charset="0"/>
            </a:endParaRPr>
          </a:p>
          <a:p>
            <a:pPr>
              <a:buNone/>
            </a:pPr>
            <a:r>
              <a:rPr lang="en-US" sz="1600" dirty="0" smtClean="0">
                <a:latin typeface="Century Schoolbook" panose="02040604050505020304" pitchFamily="18" charset="0"/>
              </a:rPr>
              <a:t>** These stories are older than 100 years old and have free e-books and audio books available. **</a:t>
            </a:r>
            <a:endParaRPr lang="en-US" sz="1600" dirty="0">
              <a:latin typeface="Century Schoolbook" panose="02040604050505020304" pitchFamily="18" charset="0"/>
            </a:endParaRPr>
          </a:p>
          <a:p>
            <a:pPr>
              <a:buNone/>
            </a:pPr>
            <a:endParaRPr lang="en-US" sz="1600" dirty="0">
              <a:latin typeface="Century Schoolbook" panose="02040604050505020304" pitchFamily="18" charset="0"/>
            </a:endParaRPr>
          </a:p>
          <a:p>
            <a:r>
              <a:rPr lang="en-US" sz="1600" dirty="0" smtClean="0">
                <a:latin typeface="Century Schoolbook" panose="02040604050505020304" pitchFamily="18" charset="0"/>
              </a:rPr>
              <a:t>Most units will include a vocabulary test in which students match vocabulary words used in the book to definitions. It is helpful for students to practice their study skills and study at home and school. Not studying can be detrimental to their reading grades.</a:t>
            </a:r>
            <a:endParaRPr lang="en-US" sz="1600" dirty="0">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Assignment Grading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2728495"/>
              </p:ext>
            </p:extLst>
          </p:nvPr>
        </p:nvGraphicFramePr>
        <p:xfrm>
          <a:off x="1295398" y="2209800"/>
          <a:ext cx="7153912" cy="4375244"/>
        </p:xfrm>
        <a:graphic>
          <a:graphicData uri="http://schemas.openxmlformats.org/drawingml/2006/table">
            <a:tbl>
              <a:tblPr firstRow="1" firstCol="1" bandRow="1">
                <a:tableStyleId>{5940675A-B579-460E-94D1-54222C63F5DA}</a:tableStyleId>
              </a:tblPr>
              <a:tblGrid>
                <a:gridCol w="1375317"/>
                <a:gridCol w="1375317"/>
                <a:gridCol w="1375317"/>
                <a:gridCol w="1375317"/>
                <a:gridCol w="1652644"/>
              </a:tblGrid>
              <a:tr h="1755237">
                <a:tc>
                  <a:txBody>
                    <a:bodyPr/>
                    <a:lstStyle/>
                    <a:p>
                      <a:pPr marL="0" marR="0" algn="l">
                        <a:lnSpc>
                          <a:spcPct val="115000"/>
                        </a:lnSpc>
                        <a:spcBef>
                          <a:spcPts val="0"/>
                        </a:spcBef>
                        <a:spcAft>
                          <a:spcPts val="0"/>
                        </a:spcAft>
                      </a:pPr>
                      <a:r>
                        <a:rPr lang="en-US" sz="1600" dirty="0">
                          <a:effectLst/>
                        </a:rPr>
                        <a:t>I </a:t>
                      </a:r>
                      <a:r>
                        <a:rPr lang="en-US" sz="1600" u="sng" dirty="0">
                          <a:effectLst/>
                        </a:rPr>
                        <a:t>read</a:t>
                      </a:r>
                      <a:r>
                        <a:rPr lang="en-US" sz="1600" dirty="0">
                          <a:effectLst/>
                        </a:rPr>
                        <a:t> the assigned chapters completely. </a:t>
                      </a:r>
                    </a:p>
                    <a:p>
                      <a:pPr marL="0" marR="0" algn="l">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dirty="0">
                          <a:effectLst/>
                        </a:rPr>
                        <a:t>I </a:t>
                      </a:r>
                      <a:r>
                        <a:rPr lang="en-US" sz="1600" u="sng" dirty="0">
                          <a:effectLst/>
                        </a:rPr>
                        <a:t>restated</a:t>
                      </a:r>
                      <a:r>
                        <a:rPr lang="en-US" sz="1600" dirty="0">
                          <a:effectLst/>
                        </a:rPr>
                        <a:t> the questions, answered in </a:t>
                      </a:r>
                      <a:r>
                        <a:rPr lang="en-US" sz="1600" u="sng" dirty="0">
                          <a:effectLst/>
                        </a:rPr>
                        <a:t>complete sentences</a:t>
                      </a:r>
                      <a:r>
                        <a:rPr lang="en-US" sz="1600" dirty="0">
                          <a:effectLst/>
                        </a:rPr>
                        <a:t>, and used </a:t>
                      </a:r>
                      <a:r>
                        <a:rPr lang="en-US" sz="1600" u="sng" dirty="0">
                          <a:effectLst/>
                        </a:rPr>
                        <a:t>specific details</a:t>
                      </a:r>
                      <a:r>
                        <a:rPr lang="en-US" sz="1600" dirty="0">
                          <a:effectLst/>
                        </a:rPr>
                        <a:t> from the text.  </a:t>
                      </a:r>
                    </a:p>
                    <a:p>
                      <a:pPr marL="0" marR="0" algn="l">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dirty="0">
                          <a:effectLst/>
                        </a:rPr>
                        <a:t>I did my </a:t>
                      </a:r>
                      <a:r>
                        <a:rPr lang="en-US" sz="1600" u="sng" dirty="0">
                          <a:effectLst/>
                        </a:rPr>
                        <a:t>best work </a:t>
                      </a:r>
                      <a:r>
                        <a:rPr lang="en-US" sz="1600" dirty="0">
                          <a:effectLst/>
                        </a:rPr>
                        <a:t>on the worksheet. (It is in class, complete, and done with effort.)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dirty="0">
                          <a:effectLst/>
                        </a:rPr>
                        <a:t>I </a:t>
                      </a:r>
                      <a:r>
                        <a:rPr lang="en-US" sz="1600" u="sng" dirty="0">
                          <a:effectLst/>
                        </a:rPr>
                        <a:t>reflected</a:t>
                      </a:r>
                      <a:r>
                        <a:rPr lang="en-US" sz="1600" dirty="0">
                          <a:effectLst/>
                        </a:rPr>
                        <a:t> on my answers and added to the answers in pen during class discussion. (Incomplete answers are filled in with pen.)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dirty="0">
                          <a:effectLst/>
                        </a:rPr>
                        <a:t>I </a:t>
                      </a:r>
                      <a:r>
                        <a:rPr lang="en-US" sz="1600" u="sng" dirty="0">
                          <a:effectLst/>
                        </a:rPr>
                        <a:t>participated in the class discussion</a:t>
                      </a:r>
                      <a:r>
                        <a:rPr lang="en-US" sz="1600" dirty="0">
                          <a:effectLst/>
                        </a:rPr>
                        <a:t> (asked or answered questions, tracked the speaker, sat up straight, and listened to the discussion). </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729836">
                <a:tc>
                  <a:txBody>
                    <a:bodyPr/>
                    <a:lstStyle/>
                    <a:p>
                      <a:pPr marL="0" marR="0" algn="l">
                        <a:lnSpc>
                          <a:spcPct val="115000"/>
                        </a:lnSpc>
                        <a:spcBef>
                          <a:spcPts val="0"/>
                        </a:spcBef>
                        <a:spcAft>
                          <a:spcPts val="0"/>
                        </a:spcAft>
                      </a:pPr>
                      <a:r>
                        <a:rPr lang="en-US" sz="1200" dirty="0">
                          <a:effectLst/>
                        </a:rPr>
                        <a:t> </a:t>
                      </a:r>
                      <a:r>
                        <a:rPr lang="en-US" sz="1100" dirty="0">
                          <a:effectLst/>
                        </a:rPr>
                        <a:t> </a:t>
                      </a:r>
                      <a:endParaRPr lang="en-US" sz="1200" dirty="0">
                        <a:effectLst/>
                      </a:endParaRPr>
                    </a:p>
                    <a:p>
                      <a:pPr marL="0" marR="0" algn="l">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724390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Poetry</a:t>
            </a:r>
            <a:endParaRPr lang="en-US" dirty="0"/>
          </a:p>
        </p:txBody>
      </p:sp>
      <p:sp>
        <p:nvSpPr>
          <p:cNvPr id="3" name="Content Placeholder 2"/>
          <p:cNvSpPr>
            <a:spLocks noGrp="1"/>
          </p:cNvSpPr>
          <p:nvPr>
            <p:ph idx="1"/>
          </p:nvPr>
        </p:nvSpPr>
        <p:spPr>
          <a:xfrm>
            <a:off x="914400" y="1371600"/>
            <a:ext cx="7848600" cy="5334000"/>
          </a:xfrm>
        </p:spPr>
        <p:txBody>
          <a:bodyPr>
            <a:normAutofit/>
          </a:bodyPr>
          <a:lstStyle/>
          <a:p>
            <a:pPr marL="0" indent="0">
              <a:buNone/>
            </a:pPr>
            <a:r>
              <a:rPr lang="en-US" sz="2000" dirty="0" smtClean="0">
                <a:latin typeface="Century Schoolbook" panose="02040604050505020304" pitchFamily="18" charset="0"/>
              </a:rPr>
              <a:t>We </a:t>
            </a:r>
            <a:r>
              <a:rPr lang="en-US" sz="2000" dirty="0">
                <a:latin typeface="Century Schoolbook" panose="02040604050505020304" pitchFamily="18" charset="0"/>
              </a:rPr>
              <a:t>will </a:t>
            </a:r>
            <a:r>
              <a:rPr lang="en-US" sz="2000" dirty="0" smtClean="0">
                <a:latin typeface="Century Schoolbook" panose="02040604050505020304" pitchFamily="18" charset="0"/>
              </a:rPr>
              <a:t>have two poetry units this year. </a:t>
            </a:r>
            <a:endParaRPr lang="en-US" sz="2000" dirty="0">
              <a:latin typeface="Century Schoolbook" panose="02040604050505020304" pitchFamily="18" charset="0"/>
            </a:endParaRPr>
          </a:p>
          <a:p>
            <a:pPr lvl="1"/>
            <a:r>
              <a:rPr lang="en-US" sz="2000" dirty="0">
                <a:latin typeface="Century Schoolbook" panose="02040604050505020304" pitchFamily="18" charset="0"/>
              </a:rPr>
              <a:t>Includes learning the major analytical terms. </a:t>
            </a:r>
          </a:p>
          <a:p>
            <a:pPr lvl="1"/>
            <a:r>
              <a:rPr lang="en-US" sz="2000" dirty="0">
                <a:latin typeface="Century Schoolbook" panose="02040604050505020304" pitchFamily="18" charset="0"/>
              </a:rPr>
              <a:t>Analyzing classic poems (list on the website – Core Knowledge) </a:t>
            </a:r>
          </a:p>
          <a:p>
            <a:pPr lvl="1"/>
            <a:r>
              <a:rPr lang="en-US" sz="2000" dirty="0">
                <a:latin typeface="Century Schoolbook" panose="02040604050505020304" pitchFamily="18" charset="0"/>
              </a:rPr>
              <a:t>Memorizing poems including </a:t>
            </a:r>
            <a:r>
              <a:rPr lang="en-US" sz="2000" i="1" dirty="0">
                <a:latin typeface="Century Schoolbook" panose="02040604050505020304" pitchFamily="18" charset="0"/>
              </a:rPr>
              <a:t>The Road Not Taken </a:t>
            </a:r>
            <a:r>
              <a:rPr lang="en-US" sz="2000" dirty="0">
                <a:latin typeface="Century Schoolbook" panose="02040604050505020304" pitchFamily="18" charset="0"/>
              </a:rPr>
              <a:t>by Robert Frost</a:t>
            </a:r>
          </a:p>
          <a:p>
            <a:pPr lvl="1"/>
            <a:r>
              <a:rPr lang="en-US" sz="2000" dirty="0">
                <a:latin typeface="Century Schoolbook" panose="02040604050505020304" pitchFamily="18" charset="0"/>
              </a:rPr>
              <a:t>Students will take notes for each poem, and there will be a final exam. </a:t>
            </a:r>
          </a:p>
          <a:p>
            <a:pPr marL="0" indent="0">
              <a:buNone/>
            </a:pPr>
            <a:endParaRPr lang="en-US" sz="2000" dirty="0">
              <a:latin typeface="Century Schoolbook" panose="02040604050505020304" pitchFamily="18" charset="0"/>
            </a:endParaRPr>
          </a:p>
        </p:txBody>
      </p:sp>
    </p:spTree>
    <p:extLst>
      <p:ext uri="{BB962C8B-B14F-4D97-AF65-F5344CB8AC3E}">
        <p14:creationId xmlns:p14="http://schemas.microsoft.com/office/powerpoint/2010/main" val="985313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200" y="152400"/>
            <a:ext cx="6589199" cy="381000"/>
          </a:xfrm>
        </p:spPr>
        <p:txBody>
          <a:bodyPr>
            <a:normAutofit fontScale="90000"/>
          </a:bodyPr>
          <a:lstStyle/>
          <a:p>
            <a:r>
              <a:rPr lang="en-US" sz="3600" dirty="0" smtClean="0">
                <a:solidFill>
                  <a:schemeClr val="accent2">
                    <a:lumMod val="75000"/>
                  </a:schemeClr>
                </a:solidFill>
              </a:rPr>
              <a:t>Grading</a:t>
            </a:r>
            <a:endParaRPr lang="en-US" sz="3600" dirty="0">
              <a:solidFill>
                <a:schemeClr val="accent2">
                  <a:lumMod val="75000"/>
                </a:schemeClr>
              </a:solidFill>
            </a:endParaRPr>
          </a:p>
        </p:txBody>
      </p:sp>
      <p:sp>
        <p:nvSpPr>
          <p:cNvPr id="3" name="Content Placeholder 2"/>
          <p:cNvSpPr>
            <a:spLocks noGrp="1"/>
          </p:cNvSpPr>
          <p:nvPr>
            <p:ph idx="1"/>
          </p:nvPr>
        </p:nvSpPr>
        <p:spPr>
          <a:xfrm>
            <a:off x="304800" y="685800"/>
            <a:ext cx="8763000" cy="6172200"/>
          </a:xfrm>
        </p:spPr>
        <p:txBody>
          <a:bodyPr numCol="2">
            <a:noAutofit/>
          </a:bodyPr>
          <a:lstStyle/>
          <a:p>
            <a:r>
              <a:rPr lang="en-US" dirty="0" smtClean="0">
                <a:latin typeface="Century Schoolbook" panose="02040604050505020304" pitchFamily="18" charset="0"/>
              </a:rPr>
              <a:t>Infinite Campus updated at least once a week </a:t>
            </a:r>
          </a:p>
          <a:p>
            <a:r>
              <a:rPr lang="en-US" dirty="0" smtClean="0">
                <a:latin typeface="Century Schoolbook" panose="02040604050505020304" pitchFamily="18" charset="0"/>
              </a:rPr>
              <a:t>Late work – </a:t>
            </a:r>
          </a:p>
          <a:p>
            <a:pPr lvl="1"/>
            <a:r>
              <a:rPr lang="en-US" sz="1800" dirty="0" smtClean="0">
                <a:latin typeface="Century Schoolbook" panose="02040604050505020304" pitchFamily="18" charset="0"/>
              </a:rPr>
              <a:t> May take up to a week to be recorded.</a:t>
            </a:r>
          </a:p>
          <a:p>
            <a:pPr lvl="1"/>
            <a:r>
              <a:rPr lang="en-US" sz="1800" dirty="0" smtClean="0">
                <a:latin typeface="Century Schoolbook" panose="02040604050505020304" pitchFamily="18" charset="0"/>
              </a:rPr>
              <a:t> Students must hand in late work in the proper place. </a:t>
            </a:r>
          </a:p>
          <a:p>
            <a:pPr lvl="1"/>
            <a:r>
              <a:rPr lang="en-US" sz="1800" dirty="0" smtClean="0">
                <a:latin typeface="Century Schoolbook" panose="02040604050505020304" pitchFamily="18" charset="0"/>
              </a:rPr>
              <a:t>Automatically </a:t>
            </a:r>
            <a:r>
              <a:rPr lang="en-US" sz="1800" dirty="0">
                <a:latin typeface="Century Schoolbook" panose="02040604050505020304" pitchFamily="18" charset="0"/>
              </a:rPr>
              <a:t>2</a:t>
            </a:r>
            <a:r>
              <a:rPr lang="en-US" sz="1800" dirty="0" smtClean="0">
                <a:latin typeface="Century Schoolbook" panose="02040604050505020304" pitchFamily="18" charset="0"/>
              </a:rPr>
              <a:t>0</a:t>
            </a:r>
            <a:r>
              <a:rPr lang="en-US" sz="1800" dirty="0" smtClean="0">
                <a:latin typeface="Century Schoolbook" panose="02040604050505020304" pitchFamily="18" charset="0"/>
              </a:rPr>
              <a:t>% off. </a:t>
            </a:r>
          </a:p>
          <a:p>
            <a:pPr lvl="1"/>
            <a:r>
              <a:rPr lang="en-US" sz="1800" dirty="0" smtClean="0">
                <a:latin typeface="Century Schoolbook" panose="02040604050505020304" pitchFamily="18" charset="0"/>
              </a:rPr>
              <a:t>Students have until the following Friday at 8:00am to hand in any missing work. </a:t>
            </a:r>
          </a:p>
          <a:p>
            <a:r>
              <a:rPr lang="en-US" dirty="0" smtClean="0">
                <a:latin typeface="Century Schoolbook" panose="02040604050505020304" pitchFamily="18" charset="0"/>
              </a:rPr>
              <a:t>Infinite Campus Flags: </a:t>
            </a:r>
          </a:p>
          <a:p>
            <a:pPr lvl="1"/>
            <a:r>
              <a:rPr lang="en-US" sz="1800" dirty="0" smtClean="0">
                <a:latin typeface="Century Schoolbook" panose="02040604050505020304" pitchFamily="18" charset="0"/>
              </a:rPr>
              <a:t>Blanks - no score is recorded yet. (Don’t worry!) </a:t>
            </a:r>
          </a:p>
          <a:p>
            <a:pPr lvl="1"/>
            <a:r>
              <a:rPr lang="en-US" sz="1800" dirty="0" smtClean="0">
                <a:latin typeface="Century Schoolbook" panose="02040604050505020304" pitchFamily="18" charset="0"/>
              </a:rPr>
              <a:t>M - Missing assignment – counts as a zero. </a:t>
            </a:r>
          </a:p>
          <a:p>
            <a:pPr lvl="1"/>
            <a:endParaRPr lang="en-US" sz="1800" dirty="0" smtClean="0">
              <a:latin typeface="Century Schoolbook" panose="02040604050505020304" pitchFamily="18" charset="0"/>
            </a:endParaRPr>
          </a:p>
          <a:p>
            <a:r>
              <a:rPr lang="en-US" dirty="0" smtClean="0">
                <a:latin typeface="Century Schoolbook" panose="02040604050505020304" pitchFamily="18" charset="0"/>
              </a:rPr>
              <a:t>Some assignments are for practice. Not every assignment or activity will be in the gradebook. </a:t>
            </a:r>
          </a:p>
          <a:p>
            <a:r>
              <a:rPr lang="en-US" dirty="0" smtClean="0">
                <a:latin typeface="Century Schoolbook" panose="02040604050505020304" pitchFamily="18" charset="0"/>
              </a:rPr>
              <a:t>I send out regular emails via Infinite Campus to let you know about missing work and/or low grades.</a:t>
            </a:r>
          </a:p>
          <a:p>
            <a:r>
              <a:rPr lang="en-US" dirty="0" smtClean="0">
                <a:latin typeface="Century Schoolbook" panose="02040604050505020304" pitchFamily="18" charset="0"/>
              </a:rPr>
              <a:t>Please check IC on a regular basis. </a:t>
            </a:r>
          </a:p>
          <a:p>
            <a:r>
              <a:rPr lang="en-US" dirty="0" smtClean="0">
                <a:latin typeface="Century Schoolbook" panose="02040604050505020304" pitchFamily="18" charset="0"/>
              </a:rPr>
              <a:t>The Infinite Campus app is more  user friendly and will send you notifications when grades are entered</a:t>
            </a:r>
            <a:r>
              <a:rPr lang="en-US" sz="1600" dirty="0" smtClean="0">
                <a:latin typeface="Century Schoolbook" panose="02040604050505020304" pitchFamily="18" charset="0"/>
              </a:rPr>
              <a:t>.  District ID: </a:t>
            </a:r>
            <a:r>
              <a:rPr lang="en-US" sz="1600" dirty="0"/>
              <a:t>GXWPLC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011" y="304800"/>
            <a:ext cx="6589199" cy="1280890"/>
          </a:xfrm>
        </p:spPr>
        <p:txBody>
          <a:bodyPr/>
          <a:lstStyle/>
          <a:p>
            <a:r>
              <a:rPr lang="en-US" dirty="0" smtClean="0"/>
              <a:t>A little bit about me…</a:t>
            </a:r>
            <a:endParaRPr lang="en-US" dirty="0"/>
          </a:p>
        </p:txBody>
      </p:sp>
      <p:sp>
        <p:nvSpPr>
          <p:cNvPr id="3" name="Content Placeholder 2"/>
          <p:cNvSpPr>
            <a:spLocks noGrp="1"/>
          </p:cNvSpPr>
          <p:nvPr>
            <p:ph idx="1"/>
          </p:nvPr>
        </p:nvSpPr>
        <p:spPr>
          <a:xfrm>
            <a:off x="342900" y="945245"/>
            <a:ext cx="3505200" cy="3053083"/>
          </a:xfrm>
        </p:spPr>
        <p:txBody>
          <a:bodyPr>
            <a:normAutofit fontScale="70000" lnSpcReduction="20000"/>
          </a:bodyPr>
          <a:lstStyle/>
          <a:p>
            <a:r>
              <a:rPr lang="en-US" b="1" dirty="0" smtClean="0"/>
              <a:t>K-6 Elementary </a:t>
            </a:r>
            <a:r>
              <a:rPr lang="en-US" b="1" dirty="0"/>
              <a:t>License, </a:t>
            </a:r>
            <a:endParaRPr lang="en-US" b="1" dirty="0" smtClean="0"/>
          </a:p>
          <a:p>
            <a:pPr marL="0" indent="0">
              <a:buNone/>
            </a:pPr>
            <a:r>
              <a:rPr lang="en-US" b="1" dirty="0"/>
              <a:t> </a:t>
            </a:r>
            <a:r>
              <a:rPr lang="en-US" b="1" dirty="0" smtClean="0"/>
              <a:t>      5-12 Math License</a:t>
            </a:r>
          </a:p>
          <a:p>
            <a:r>
              <a:rPr lang="en-US" dirty="0"/>
              <a:t>7</a:t>
            </a:r>
            <a:r>
              <a:rPr lang="en-US" baseline="30000" dirty="0" smtClean="0"/>
              <a:t>th</a:t>
            </a:r>
            <a:r>
              <a:rPr lang="en-US" dirty="0" smtClean="0"/>
              <a:t> </a:t>
            </a:r>
            <a:r>
              <a:rPr lang="en-US" dirty="0" smtClean="0"/>
              <a:t>Year Teaching - </a:t>
            </a:r>
            <a:r>
              <a:rPr lang="en-US" dirty="0" smtClean="0"/>
              <a:t>6</a:t>
            </a:r>
            <a:r>
              <a:rPr lang="en-US" baseline="30000" dirty="0" smtClean="0"/>
              <a:t>th</a:t>
            </a:r>
            <a:r>
              <a:rPr lang="en-US" dirty="0" smtClean="0"/>
              <a:t> </a:t>
            </a:r>
            <a:r>
              <a:rPr lang="en-US" dirty="0"/>
              <a:t>year teaching </a:t>
            </a:r>
            <a:r>
              <a:rPr lang="en-US" dirty="0" smtClean="0"/>
              <a:t>5</a:t>
            </a:r>
            <a:r>
              <a:rPr lang="en-US" baseline="30000" dirty="0" smtClean="0"/>
              <a:t>th</a:t>
            </a:r>
            <a:r>
              <a:rPr lang="en-US" dirty="0" smtClean="0"/>
              <a:t> </a:t>
            </a:r>
            <a:r>
              <a:rPr lang="en-US" dirty="0"/>
              <a:t>grade at Eagle Ridge </a:t>
            </a:r>
            <a:r>
              <a:rPr lang="en-US" dirty="0" smtClean="0"/>
              <a:t>Academy</a:t>
            </a:r>
          </a:p>
          <a:p>
            <a:r>
              <a:rPr lang="en-US" dirty="0" smtClean="0"/>
              <a:t>Currently working on my Master’s Degree in </a:t>
            </a:r>
            <a:r>
              <a:rPr lang="en-US" dirty="0" smtClean="0"/>
              <a:t>Education with a specialization in elementary science</a:t>
            </a:r>
            <a:endParaRPr lang="en-US" dirty="0" smtClean="0"/>
          </a:p>
          <a:p>
            <a:r>
              <a:rPr lang="en-US" dirty="0" smtClean="0"/>
              <a:t>Family:  Husband Pete works for US Bank</a:t>
            </a:r>
          </a:p>
          <a:p>
            <a:r>
              <a:rPr lang="en-US" dirty="0" smtClean="0"/>
              <a:t>Hobbies/Interests:  Being outside, travelling, biking, hiking, spending time with family and friends</a:t>
            </a:r>
          </a:p>
          <a:p>
            <a:endParaRPr lang="en-US" dirty="0"/>
          </a:p>
          <a:p>
            <a:endParaRPr lang="en-US" dirty="0"/>
          </a:p>
        </p:txBody>
      </p:sp>
      <p:pic>
        <p:nvPicPr>
          <p:cNvPr id="7" name="Picture 6"/>
          <p:cNvPicPr>
            <a:picLocks noChangeAspect="1"/>
          </p:cNvPicPr>
          <p:nvPr/>
        </p:nvPicPr>
        <p:blipFill>
          <a:blip r:embed="rId2"/>
          <a:stretch>
            <a:fillRect/>
          </a:stretch>
        </p:blipFill>
        <p:spPr>
          <a:xfrm>
            <a:off x="4008571" y="945245"/>
            <a:ext cx="2621280" cy="3276600"/>
          </a:xfrm>
          <a:prstGeom prst="rect">
            <a:avLst/>
          </a:prstGeom>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8921" t="18460" r="7677" b="5824"/>
          <a:stretch/>
        </p:blipFill>
        <p:spPr>
          <a:xfrm>
            <a:off x="228600" y="3998328"/>
            <a:ext cx="4191000" cy="2534093"/>
          </a:xfrm>
          <a:prstGeom prst="rect">
            <a:avLst/>
          </a:prstGeom>
        </p:spPr>
      </p:pic>
      <p:pic>
        <p:nvPicPr>
          <p:cNvPr id="5" name="Picture 4"/>
          <p:cNvPicPr>
            <a:picLocks noChangeAspect="1"/>
          </p:cNvPicPr>
          <p:nvPr/>
        </p:nvPicPr>
        <p:blipFill rotWithShape="1">
          <a:blip r:embed="rId4"/>
          <a:srcRect l="15768" t="31812" r="23206" b="8634"/>
          <a:stretch/>
        </p:blipFill>
        <p:spPr>
          <a:xfrm>
            <a:off x="4876800" y="3886200"/>
            <a:ext cx="3980839" cy="2912809"/>
          </a:xfrm>
          <a:prstGeom prst="rect">
            <a:avLst/>
          </a:prstGeom>
        </p:spPr>
      </p:pic>
    </p:spTree>
    <p:extLst>
      <p:ext uri="{BB962C8B-B14F-4D97-AF65-F5344CB8AC3E}">
        <p14:creationId xmlns:p14="http://schemas.microsoft.com/office/powerpoint/2010/main" val="1271248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Cursive</a:t>
            </a:r>
            <a:endParaRPr lang="en-US" dirty="0"/>
          </a:p>
        </p:txBody>
      </p:sp>
      <p:sp>
        <p:nvSpPr>
          <p:cNvPr id="3" name="Content Placeholder 2"/>
          <p:cNvSpPr>
            <a:spLocks noGrp="1"/>
          </p:cNvSpPr>
          <p:nvPr>
            <p:ph idx="1"/>
          </p:nvPr>
        </p:nvSpPr>
        <p:spPr/>
        <p:txBody>
          <a:bodyPr/>
          <a:lstStyle/>
          <a:p>
            <a:r>
              <a:rPr lang="en-US" dirty="0" smtClean="0">
                <a:latin typeface="Century Schoolbook" panose="02040604050505020304" pitchFamily="18" charset="0"/>
              </a:rPr>
              <a:t>We will be teaching and using cursive in 5</a:t>
            </a:r>
            <a:r>
              <a:rPr lang="en-US" baseline="30000" dirty="0" smtClean="0">
                <a:latin typeface="Century Schoolbook" panose="02040604050505020304" pitchFamily="18" charset="0"/>
              </a:rPr>
              <a:t>th</a:t>
            </a:r>
            <a:r>
              <a:rPr lang="en-US" dirty="0" smtClean="0">
                <a:latin typeface="Century Schoolbook" panose="02040604050505020304" pitchFamily="18" charset="0"/>
              </a:rPr>
              <a:t> grade. Students will write exclusively in cursive starting 2</a:t>
            </a:r>
            <a:r>
              <a:rPr lang="en-US" baseline="30000" dirty="0" smtClean="0">
                <a:latin typeface="Century Schoolbook" panose="02040604050505020304" pitchFamily="18" charset="0"/>
              </a:rPr>
              <a:t>nd</a:t>
            </a:r>
            <a:r>
              <a:rPr lang="en-US" dirty="0" smtClean="0">
                <a:latin typeface="Century Schoolbook" panose="02040604050505020304" pitchFamily="18" charset="0"/>
              </a:rPr>
              <a:t> quarter. </a:t>
            </a:r>
          </a:p>
          <a:p>
            <a:r>
              <a:rPr lang="en-US" dirty="0" smtClean="0">
                <a:latin typeface="Century Schoolbook" panose="02040604050505020304" pitchFamily="18" charset="0"/>
              </a:rPr>
              <a:t>Cursive is required in 6</a:t>
            </a:r>
            <a:r>
              <a:rPr lang="en-US" baseline="30000" dirty="0" smtClean="0">
                <a:latin typeface="Century Schoolbook" panose="02040604050505020304" pitchFamily="18" charset="0"/>
              </a:rPr>
              <a:t>th</a:t>
            </a:r>
            <a:r>
              <a:rPr lang="en-US" dirty="0" smtClean="0">
                <a:latin typeface="Century Schoolbook" panose="02040604050505020304" pitchFamily="18" charset="0"/>
              </a:rPr>
              <a:t> grade. </a:t>
            </a:r>
            <a:endParaRPr lang="en-US" dirty="0">
              <a:latin typeface="Century Schoolbook" panose="02040604050505020304" pitchFamily="18" charset="0"/>
            </a:endParaRPr>
          </a:p>
        </p:txBody>
      </p:sp>
    </p:spTree>
    <p:extLst>
      <p:ext uri="{BB962C8B-B14F-4D97-AF65-F5344CB8AC3E}">
        <p14:creationId xmlns:p14="http://schemas.microsoft.com/office/powerpoint/2010/main" val="810080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Taking</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latin typeface="Century Schoolbook" panose="02040604050505020304" pitchFamily="18" charset="0"/>
              </a:rPr>
              <a:t>Students will be taking notes using a Cornell notes system.  </a:t>
            </a:r>
          </a:p>
          <a:p>
            <a:r>
              <a:rPr lang="en-US" dirty="0" smtClean="0">
                <a:latin typeface="Century Schoolbook" panose="02040604050505020304" pitchFamily="18" charset="0"/>
              </a:rPr>
              <a:t>We will teach students to take notes and practice note taking together. </a:t>
            </a:r>
          </a:p>
          <a:p>
            <a:endParaRPr lang="en-US" dirty="0" smtClean="0"/>
          </a:p>
          <a:p>
            <a:pPr marL="0" indent="0">
              <a:buNone/>
            </a:pPr>
            <a:endParaRPr lang="en-US" dirty="0"/>
          </a:p>
        </p:txBody>
      </p:sp>
    </p:spTree>
    <p:extLst>
      <p:ext uri="{BB962C8B-B14F-4D97-AF65-F5344CB8AC3E}">
        <p14:creationId xmlns:p14="http://schemas.microsoft.com/office/powerpoint/2010/main" val="2473036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487362"/>
          </a:xfrm>
        </p:spPr>
        <p:txBody>
          <a:bodyPr>
            <a:normAutofit fontScale="90000"/>
          </a:bodyPr>
          <a:lstStyle/>
          <a:p>
            <a:r>
              <a:rPr lang="en-US" dirty="0" smtClean="0"/>
              <a:t>Cornell Notes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55213699"/>
              </p:ext>
            </p:extLst>
          </p:nvPr>
        </p:nvGraphicFramePr>
        <p:xfrm>
          <a:off x="2819400" y="914400"/>
          <a:ext cx="3352800" cy="5391307"/>
        </p:xfrm>
        <a:graphic>
          <a:graphicData uri="http://schemas.openxmlformats.org/drawingml/2006/table">
            <a:tbl>
              <a:tblPr firstRow="1" firstCol="1" bandRow="1"/>
              <a:tblGrid>
                <a:gridCol w="1185742"/>
                <a:gridCol w="2167058"/>
              </a:tblGrid>
              <a:tr h="540185">
                <a:tc gridSpan="2">
                  <a:txBody>
                    <a:bodyPr/>
                    <a:lstStyle/>
                    <a:p>
                      <a:pPr marL="0" marR="0" algn="l">
                        <a:lnSpc>
                          <a:spcPct val="115000"/>
                        </a:lnSpc>
                        <a:spcBef>
                          <a:spcPts val="0"/>
                        </a:spcBef>
                        <a:spcAft>
                          <a:spcPts val="0"/>
                        </a:spcAft>
                      </a:pPr>
                      <a:r>
                        <a:rPr lang="en-US" sz="500" dirty="0">
                          <a:effectLst/>
                          <a:latin typeface="Arial Rounded MT Bold" panose="020F0704030504030204" pitchFamily="34" charset="0"/>
                          <a:ea typeface="Calibri"/>
                          <a:cs typeface="Times New Roman"/>
                        </a:rPr>
                        <a:t> </a:t>
                      </a:r>
                    </a:p>
                    <a:p>
                      <a:pPr marL="0" marR="0" algn="l">
                        <a:lnSpc>
                          <a:spcPct val="115000"/>
                        </a:lnSpc>
                        <a:spcBef>
                          <a:spcPts val="0"/>
                        </a:spcBef>
                        <a:spcAft>
                          <a:spcPts val="0"/>
                        </a:spcAft>
                      </a:pPr>
                      <a:r>
                        <a:rPr lang="en-US" sz="500" dirty="0">
                          <a:effectLst/>
                          <a:latin typeface="Arial Rounded MT Bold" panose="020F0704030504030204" pitchFamily="34" charset="0"/>
                          <a:ea typeface="Calibri"/>
                          <a:cs typeface="Times New Roman"/>
                        </a:rPr>
                        <a:t>Name: _____________________________________________             Date: ______________________________________</a:t>
                      </a:r>
                    </a:p>
                    <a:p>
                      <a:pPr marL="0" marR="0" algn="l">
                        <a:lnSpc>
                          <a:spcPct val="115000"/>
                        </a:lnSpc>
                        <a:spcBef>
                          <a:spcPts val="0"/>
                        </a:spcBef>
                        <a:spcAft>
                          <a:spcPts val="0"/>
                        </a:spcAft>
                      </a:pPr>
                      <a:r>
                        <a:rPr lang="en-US" sz="500" dirty="0">
                          <a:effectLst/>
                          <a:latin typeface="Arial Rounded MT Bold" panose="020F0704030504030204" pitchFamily="34" charset="0"/>
                          <a:ea typeface="Calibri"/>
                          <a:cs typeface="Times New Roman"/>
                        </a:rPr>
                        <a:t> </a:t>
                      </a:r>
                    </a:p>
                    <a:p>
                      <a:pPr marL="0" marR="0" algn="l">
                        <a:lnSpc>
                          <a:spcPct val="115000"/>
                        </a:lnSpc>
                        <a:spcBef>
                          <a:spcPts val="0"/>
                        </a:spcBef>
                        <a:spcAft>
                          <a:spcPts val="0"/>
                        </a:spcAft>
                      </a:pPr>
                      <a:r>
                        <a:rPr lang="en-US" sz="500" dirty="0">
                          <a:effectLst/>
                          <a:latin typeface="Arial Rounded MT Bold" panose="020F0704030504030204" pitchFamily="34" charset="0"/>
                          <a:ea typeface="Calibri"/>
                          <a:cs typeface="Times New Roman"/>
                        </a:rPr>
                        <a:t>Topic: _____________________________________________              Class/Subject: ____________________________</a:t>
                      </a:r>
                    </a:p>
                    <a:p>
                      <a:pPr marL="0" marR="0" algn="l">
                        <a:lnSpc>
                          <a:spcPct val="115000"/>
                        </a:lnSpc>
                        <a:spcBef>
                          <a:spcPts val="0"/>
                        </a:spcBef>
                        <a:spcAft>
                          <a:spcPts val="0"/>
                        </a:spcAft>
                      </a:pPr>
                      <a:r>
                        <a:rPr lang="en-US" sz="500" dirty="0">
                          <a:effectLst/>
                          <a:latin typeface="Arial Rounded MT Bold" panose="020F0704030504030204" pitchFamily="34" charset="0"/>
                          <a:ea typeface="Calibri"/>
                          <a:cs typeface="Times New Roman"/>
                        </a:rPr>
                        <a:t> </a:t>
                      </a: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marL="0" marR="0" algn="ctr">
                        <a:lnSpc>
                          <a:spcPct val="115000"/>
                        </a:lnSpc>
                        <a:spcBef>
                          <a:spcPts val="0"/>
                        </a:spcBef>
                        <a:spcAft>
                          <a:spcPts val="0"/>
                        </a:spcAft>
                      </a:pPr>
                      <a:r>
                        <a:rPr lang="en-US" sz="1100" b="1" dirty="0">
                          <a:effectLst/>
                          <a:latin typeface="Arial Rounded MT Bold" panose="020F0704030504030204" pitchFamily="34" charset="0"/>
                          <a:ea typeface="Calibri"/>
                          <a:cs typeface="Times New Roman"/>
                        </a:rPr>
                        <a:t>Key Points</a:t>
                      </a:r>
                      <a:endParaRPr lang="en-US" sz="11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Arial Rounded MT Bold" panose="020F0704030504030204" pitchFamily="34" charset="0"/>
                          <a:ea typeface="Calibri"/>
                          <a:cs typeface="Times New Roman"/>
                        </a:rPr>
                        <a:t>Details</a:t>
                      </a:r>
                      <a:endParaRPr lang="en-US" sz="11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44050">
                <a:tc>
                  <a:txBody>
                    <a:bodyPr/>
                    <a:lstStyle/>
                    <a:p>
                      <a:pPr marL="0" marR="0" algn="l">
                        <a:lnSpc>
                          <a:spcPct val="115000"/>
                        </a:lnSpc>
                        <a:spcBef>
                          <a:spcPts val="0"/>
                        </a:spcBef>
                        <a:spcAft>
                          <a:spcPts val="0"/>
                        </a:spcAft>
                      </a:pPr>
                      <a:r>
                        <a:rPr lang="en-US" sz="700">
                          <a:effectLst/>
                          <a:latin typeface="Arial Rounded MT Bold" panose="020F0704030504030204" pitchFamily="34" charset="0"/>
                          <a:ea typeface="Calibri"/>
                          <a:cs typeface="Times New Roman"/>
                        </a:rPr>
                        <a:t> </a:t>
                      </a:r>
                      <a:endParaRPr lang="en-US" sz="50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6043">
                <a:tc gridSpan="2">
                  <a:txBody>
                    <a:bodyPr/>
                    <a:lstStyle/>
                    <a:p>
                      <a:pPr marL="0" marR="0" algn="l">
                        <a:lnSpc>
                          <a:spcPct val="115000"/>
                        </a:lnSpc>
                        <a:spcBef>
                          <a:spcPts val="0"/>
                        </a:spcBef>
                        <a:spcAft>
                          <a:spcPts val="0"/>
                        </a:spcAft>
                      </a:pPr>
                      <a:r>
                        <a:rPr lang="en-US" sz="1100" b="1" dirty="0">
                          <a:effectLst/>
                          <a:latin typeface="Arial Rounded MT Bold" panose="020F0704030504030204" pitchFamily="34" charset="0"/>
                          <a:ea typeface="Calibri"/>
                          <a:cs typeface="Times New Roman"/>
                        </a:rPr>
                        <a:t>Summary/Reflection/Questions:</a:t>
                      </a:r>
                      <a:endParaRPr lang="en-US" sz="11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4050">
                <a:tc gridSpan="2">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r>
              <a:tr h="144050">
                <a:tc gridSpan="2">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r>
              <a:tr h="144050">
                <a:tc gridSpan="2">
                  <a:txBody>
                    <a:bodyPr/>
                    <a:lstStyle/>
                    <a:p>
                      <a:pPr marL="0" marR="0" algn="l">
                        <a:lnSpc>
                          <a:spcPct val="115000"/>
                        </a:lnSpc>
                        <a:spcBef>
                          <a:spcPts val="0"/>
                        </a:spcBef>
                        <a:spcAft>
                          <a:spcPts val="0"/>
                        </a:spcAft>
                      </a:pPr>
                      <a:r>
                        <a:rPr lang="en-US" sz="700" dirty="0">
                          <a:effectLst/>
                          <a:latin typeface="Arial Rounded MT Bold" panose="020F0704030504030204" pitchFamily="34" charset="0"/>
                          <a:ea typeface="Calibri"/>
                          <a:cs typeface="Times New Roman"/>
                        </a:rPr>
                        <a:t> </a:t>
                      </a:r>
                      <a:endParaRPr lang="en-US" sz="500" dirty="0">
                        <a:effectLst/>
                        <a:latin typeface="Arial Rounded MT Bold" panose="020F0704030504030204" pitchFamily="34" charset="0"/>
                        <a:ea typeface="Calibri"/>
                        <a:cs typeface="Times New Roman"/>
                      </a:endParaRPr>
                    </a:p>
                  </a:txBody>
                  <a:tcPr marL="30326" marR="3032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2505898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2">
                    <a:lumMod val="75000"/>
                  </a:schemeClr>
                </a:solidFill>
              </a:rPr>
              <a:t>Pillars - CIPHER</a:t>
            </a:r>
            <a:endParaRPr lang="en-US" sz="3600" dirty="0">
              <a:solidFill>
                <a:schemeClr val="accent2">
                  <a:lumMod val="75000"/>
                </a:schemeClr>
              </a:solidFill>
            </a:endParaRPr>
          </a:p>
        </p:txBody>
      </p:sp>
      <p:sp>
        <p:nvSpPr>
          <p:cNvPr id="3" name="Content Placeholder 2"/>
          <p:cNvSpPr>
            <a:spLocks noGrp="1"/>
          </p:cNvSpPr>
          <p:nvPr>
            <p:ph idx="1"/>
          </p:nvPr>
        </p:nvSpPr>
        <p:spPr>
          <a:xfrm>
            <a:off x="1945201" y="1371600"/>
            <a:ext cx="6858000" cy="5105400"/>
          </a:xfrm>
        </p:spPr>
        <p:txBody>
          <a:bodyPr>
            <a:normAutofit/>
          </a:bodyPr>
          <a:lstStyle/>
          <a:p>
            <a:r>
              <a:rPr lang="en-US" sz="2000" dirty="0" smtClean="0">
                <a:latin typeface="Century Schoolbook" panose="02040604050505020304" pitchFamily="18" charset="0"/>
              </a:rPr>
              <a:t>Citizenship</a:t>
            </a:r>
          </a:p>
          <a:p>
            <a:r>
              <a:rPr lang="en-US" sz="2000" dirty="0" smtClean="0">
                <a:latin typeface="Century Schoolbook" panose="02040604050505020304" pitchFamily="18" charset="0"/>
              </a:rPr>
              <a:t>Integrity</a:t>
            </a:r>
          </a:p>
          <a:p>
            <a:r>
              <a:rPr lang="en-US" sz="2000" dirty="0" smtClean="0">
                <a:latin typeface="Century Schoolbook" panose="02040604050505020304" pitchFamily="18" charset="0"/>
              </a:rPr>
              <a:t>Perseverance</a:t>
            </a:r>
          </a:p>
          <a:p>
            <a:r>
              <a:rPr lang="en-US" sz="2000" dirty="0" smtClean="0">
                <a:latin typeface="Century Schoolbook" panose="02040604050505020304" pitchFamily="18" charset="0"/>
              </a:rPr>
              <a:t>Honor</a:t>
            </a:r>
          </a:p>
          <a:p>
            <a:r>
              <a:rPr lang="en-US" sz="2000" dirty="0" smtClean="0">
                <a:latin typeface="Century Schoolbook" panose="02040604050505020304" pitchFamily="18" charset="0"/>
              </a:rPr>
              <a:t>Excellence</a:t>
            </a:r>
          </a:p>
          <a:p>
            <a:r>
              <a:rPr lang="en-US" sz="2000" dirty="0" smtClean="0">
                <a:latin typeface="Century Schoolbook" panose="02040604050505020304" pitchFamily="18" charset="0"/>
              </a:rPr>
              <a:t>Respect</a:t>
            </a:r>
          </a:p>
          <a:p>
            <a:pPr>
              <a:buNone/>
            </a:pPr>
            <a:r>
              <a:rPr lang="en-US" sz="2000" dirty="0" smtClean="0">
                <a:latin typeface="Century Schoolbook" panose="02040604050505020304" pitchFamily="18" charset="0"/>
              </a:rPr>
              <a:t>We weave these virtues into everything we do at ERA. Students are expected to be striving toward these pillars in their actions and attitudes. </a:t>
            </a:r>
            <a:endParaRPr lang="en-US" sz="2000" dirty="0">
              <a:latin typeface="Century Schoolbook" panose="02040604050505020304" pitchFamily="18" charset="0"/>
            </a:endParaRPr>
          </a:p>
          <a:p>
            <a:pPr>
              <a:buNone/>
            </a:pPr>
            <a:r>
              <a:rPr lang="en-US" sz="2000" dirty="0" smtClean="0">
                <a:latin typeface="Century Schoolbook" panose="02040604050505020304" pitchFamily="18" charset="0"/>
              </a:rPr>
              <a:t>They do – and it shows! </a:t>
            </a:r>
            <a:endParaRPr lang="en-US" sz="2000" dirty="0">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Pillar Acknowledgement System</a:t>
            </a:r>
            <a:endParaRPr lang="en-US" dirty="0">
              <a:solidFill>
                <a:schemeClr val="accent2">
                  <a:lumMod val="75000"/>
                </a:schemeClr>
              </a:solidFill>
            </a:endParaRPr>
          </a:p>
        </p:txBody>
      </p:sp>
      <p:sp>
        <p:nvSpPr>
          <p:cNvPr id="3" name="Content Placeholder 2"/>
          <p:cNvSpPr>
            <a:spLocks noGrp="1"/>
          </p:cNvSpPr>
          <p:nvPr>
            <p:ph idx="1"/>
          </p:nvPr>
        </p:nvSpPr>
        <p:spPr>
          <a:xfrm>
            <a:off x="1600200" y="1905000"/>
            <a:ext cx="7010400" cy="4648200"/>
          </a:xfrm>
        </p:spPr>
        <p:txBody>
          <a:bodyPr>
            <a:normAutofit/>
          </a:bodyPr>
          <a:lstStyle/>
          <a:p>
            <a:r>
              <a:rPr lang="en-US" sz="2000" dirty="0">
                <a:latin typeface="Century Schoolbook" panose="02040604050505020304" pitchFamily="18" charset="0"/>
              </a:rPr>
              <a:t>Pillar Stickers</a:t>
            </a:r>
          </a:p>
          <a:p>
            <a:r>
              <a:rPr lang="en-US" sz="2000" dirty="0">
                <a:latin typeface="Century Schoolbook" panose="02040604050505020304" pitchFamily="18" charset="0"/>
              </a:rPr>
              <a:t>Monthly Raffle</a:t>
            </a:r>
          </a:p>
          <a:p>
            <a:r>
              <a:rPr lang="en-US" sz="2000" dirty="0">
                <a:latin typeface="Century Schoolbook" panose="02040604050505020304" pitchFamily="18" charset="0"/>
              </a:rPr>
              <a:t>Pillar Club (</a:t>
            </a:r>
            <a:r>
              <a:rPr lang="en-US" sz="2000" dirty="0" smtClean="0">
                <a:latin typeface="Century Schoolbook" panose="02040604050505020304" pitchFamily="18" charset="0"/>
              </a:rPr>
              <a:t>every Friday for 20 minutes) </a:t>
            </a:r>
            <a:endParaRPr lang="en-US" sz="2000" dirty="0">
              <a:latin typeface="Century Schoolbook" panose="02040604050505020304" pitchFamily="18" charset="0"/>
            </a:endParaRPr>
          </a:p>
          <a:p>
            <a:pPr lvl="1"/>
            <a:r>
              <a:rPr lang="en-US" sz="2000" dirty="0">
                <a:latin typeface="Century Schoolbook" panose="02040604050505020304" pitchFamily="18" charset="0"/>
              </a:rPr>
              <a:t>No fix its</a:t>
            </a:r>
          </a:p>
          <a:p>
            <a:pPr lvl="1"/>
            <a:r>
              <a:rPr lang="en-US" sz="2000" dirty="0">
                <a:latin typeface="Century Schoolbook" panose="02040604050505020304" pitchFamily="18" charset="0"/>
              </a:rPr>
              <a:t>All </a:t>
            </a:r>
            <a:r>
              <a:rPr lang="en-US" sz="2000" dirty="0" smtClean="0">
                <a:latin typeface="Century Schoolbook" panose="02040604050505020304" pitchFamily="18" charset="0"/>
              </a:rPr>
              <a:t>homework </a:t>
            </a:r>
            <a:r>
              <a:rPr lang="en-US" sz="2000" dirty="0">
                <a:latin typeface="Century Schoolbook" panose="02040604050505020304" pitchFamily="18" charset="0"/>
              </a:rPr>
              <a:t>in from the past two weeks </a:t>
            </a:r>
          </a:p>
          <a:p>
            <a:r>
              <a:rPr lang="en-US" sz="2000" dirty="0">
                <a:latin typeface="Century Schoolbook" panose="02040604050505020304" pitchFamily="18" charset="0"/>
              </a:rPr>
              <a:t>Traveling Eagle – Aquila </a:t>
            </a:r>
          </a:p>
          <a:p>
            <a:pPr lvl="1"/>
            <a:r>
              <a:rPr lang="en-US" sz="2000" dirty="0">
                <a:latin typeface="Century Schoolbook" panose="02040604050505020304" pitchFamily="18" charset="0"/>
              </a:rPr>
              <a:t>The English word </a:t>
            </a:r>
            <a:r>
              <a:rPr lang="en-US" sz="2000" b="1" dirty="0">
                <a:latin typeface="Century Schoolbook" panose="02040604050505020304" pitchFamily="18" charset="0"/>
              </a:rPr>
              <a:t>eagle</a:t>
            </a:r>
            <a:r>
              <a:rPr lang="en-US" sz="2000" dirty="0">
                <a:latin typeface="Century Schoolbook" panose="02040604050505020304" pitchFamily="18" charset="0"/>
              </a:rPr>
              <a:t> comes from Latin </a:t>
            </a:r>
            <a:r>
              <a:rPr lang="en-US" sz="2000" b="1" i="1" dirty="0" err="1">
                <a:latin typeface="Century Schoolbook" panose="02040604050505020304" pitchFamily="18" charset="0"/>
              </a:rPr>
              <a:t>aquila</a:t>
            </a:r>
            <a:r>
              <a:rPr lang="en-US" sz="2000" dirty="0">
                <a:latin typeface="Century Schoolbook" panose="02040604050505020304" pitchFamily="18" charset="0"/>
              </a:rPr>
              <a:t>. </a:t>
            </a:r>
          </a:p>
          <a:p>
            <a:r>
              <a:rPr lang="en-US" sz="2000" dirty="0">
                <a:latin typeface="Century Schoolbook" panose="02040604050505020304" pitchFamily="18" charset="0"/>
              </a:rPr>
              <a:t>Pillar Poster with Eagle Feathers </a:t>
            </a:r>
          </a:p>
          <a:p>
            <a:endParaRPr lang="en-US" dirty="0"/>
          </a:p>
        </p:txBody>
      </p:sp>
    </p:spTree>
    <p:extLst>
      <p:ext uri="{BB962C8B-B14F-4D97-AF65-F5344CB8AC3E}">
        <p14:creationId xmlns:p14="http://schemas.microsoft.com/office/powerpoint/2010/main" val="3608968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Website &amp; Communication</a:t>
            </a:r>
            <a:endParaRPr lang="en-US" dirty="0">
              <a:solidFill>
                <a:schemeClr val="accent2">
                  <a:lumMod val="75000"/>
                </a:schemeClr>
              </a:solidFill>
            </a:endParaRPr>
          </a:p>
        </p:txBody>
      </p:sp>
      <p:sp>
        <p:nvSpPr>
          <p:cNvPr id="3" name="Content Placeholder 2"/>
          <p:cNvSpPr>
            <a:spLocks noGrp="1"/>
          </p:cNvSpPr>
          <p:nvPr>
            <p:ph idx="1"/>
          </p:nvPr>
        </p:nvSpPr>
        <p:spPr>
          <a:xfrm>
            <a:off x="990600" y="1371600"/>
            <a:ext cx="7696200" cy="5105400"/>
          </a:xfrm>
        </p:spPr>
        <p:txBody>
          <a:bodyPr>
            <a:normAutofit/>
          </a:bodyPr>
          <a:lstStyle/>
          <a:p>
            <a:r>
              <a:rPr lang="en-US" sz="2000" dirty="0" err="1" smtClean="0">
                <a:latin typeface="Century Schoolbook" panose="02040604050505020304" pitchFamily="18" charset="0"/>
              </a:rPr>
              <a:t>Planbook</a:t>
            </a:r>
            <a:r>
              <a:rPr lang="en-US" sz="2000" dirty="0" smtClean="0">
                <a:latin typeface="Century Schoolbook" panose="02040604050505020304" pitchFamily="18" charset="0"/>
              </a:rPr>
              <a:t>: Homework &amp; 5</a:t>
            </a:r>
            <a:r>
              <a:rPr lang="en-US" sz="2000" baseline="30000" dirty="0" smtClean="0">
                <a:latin typeface="Century Schoolbook" panose="02040604050505020304" pitchFamily="18" charset="0"/>
              </a:rPr>
              <a:t>th</a:t>
            </a:r>
            <a:r>
              <a:rPr lang="en-US" sz="2000" dirty="0" smtClean="0">
                <a:latin typeface="Century Schoolbook" panose="02040604050505020304" pitchFamily="18" charset="0"/>
              </a:rPr>
              <a:t> Grade Events</a:t>
            </a:r>
          </a:p>
          <a:p>
            <a:pPr lvl="1"/>
            <a:r>
              <a:rPr lang="en-US" sz="2000" dirty="0" smtClean="0">
                <a:latin typeface="Century Schoolbook" panose="02040604050505020304" pitchFamily="18" charset="0"/>
              </a:rPr>
              <a:t>Worksheets and notes</a:t>
            </a:r>
          </a:p>
          <a:p>
            <a:r>
              <a:rPr lang="en-US" sz="2000" dirty="0" smtClean="0">
                <a:latin typeface="Century Schoolbook" panose="02040604050505020304" pitchFamily="18" charset="0"/>
              </a:rPr>
              <a:t>Classroom Website</a:t>
            </a:r>
          </a:p>
          <a:p>
            <a:pPr lvl="1"/>
            <a:r>
              <a:rPr lang="en-US" sz="2000" dirty="0" smtClean="0">
                <a:latin typeface="Century Schoolbook" panose="02040604050505020304" pitchFamily="18" charset="0"/>
              </a:rPr>
              <a:t>Important Links &amp; Resources</a:t>
            </a:r>
          </a:p>
          <a:p>
            <a:r>
              <a:rPr lang="en-US" sz="2000" dirty="0" smtClean="0">
                <a:latin typeface="Century Schoolbook" panose="02040604050505020304" pitchFamily="18" charset="0"/>
              </a:rPr>
              <a:t>The best way to contact me is via email. </a:t>
            </a:r>
            <a:r>
              <a:rPr lang="en-US" sz="2000" dirty="0" smtClean="0">
                <a:latin typeface="Century Schoolbook" panose="02040604050505020304" pitchFamily="18" charset="0"/>
                <a:hlinkClick r:id="rId2"/>
              </a:rPr>
              <a:t>scarlson@eagleridgeacademy.org</a:t>
            </a:r>
            <a:endParaRPr lang="en-US" sz="2000" dirty="0" smtClean="0">
              <a:latin typeface="Century Schoolbook" panose="02040604050505020304" pitchFamily="18" charset="0"/>
            </a:endParaRPr>
          </a:p>
          <a:p>
            <a:pPr lvl="1"/>
            <a:r>
              <a:rPr lang="en-US" sz="2000" dirty="0" smtClean="0">
                <a:latin typeface="Century Schoolbook" panose="02040604050505020304" pitchFamily="18" charset="0"/>
              </a:rPr>
              <a:t>Please allow one business day for a response. </a:t>
            </a:r>
          </a:p>
          <a:p>
            <a:pPr lvl="1"/>
            <a:r>
              <a:rPr lang="en-US" sz="2000" dirty="0" smtClean="0">
                <a:latin typeface="Century Schoolbook" panose="02040604050505020304" pitchFamily="18" charset="0"/>
              </a:rPr>
              <a:t>If I have not returned your email in one day, feel free to send/forward it to me again. Rarely, one gets lost or forgotten.</a:t>
            </a:r>
          </a:p>
          <a:p>
            <a:pPr lvl="1"/>
            <a:r>
              <a:rPr lang="en-US" sz="2000" dirty="0" smtClean="0">
                <a:latin typeface="Century Schoolbook" panose="02040604050505020304" pitchFamily="18" charset="0"/>
              </a:rPr>
              <a:t>It is difficult to return phone calls during the school day. </a:t>
            </a:r>
          </a:p>
          <a:p>
            <a:endParaRPr lang="en-US" sz="2000" dirty="0">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467600" cy="563562"/>
          </a:xfrm>
        </p:spPr>
        <p:txBody>
          <a:bodyPr>
            <a:normAutofit fontScale="90000"/>
          </a:bodyPr>
          <a:lstStyle/>
          <a:p>
            <a:r>
              <a:rPr lang="en-US" dirty="0" smtClean="0"/>
              <a:t>Science Museum Camp-In</a:t>
            </a:r>
            <a:endParaRPr lang="en-US" dirty="0"/>
          </a:p>
        </p:txBody>
      </p:sp>
      <p:sp>
        <p:nvSpPr>
          <p:cNvPr id="3" name="Content Placeholder 2"/>
          <p:cNvSpPr>
            <a:spLocks noGrp="1"/>
          </p:cNvSpPr>
          <p:nvPr>
            <p:ph idx="1"/>
          </p:nvPr>
        </p:nvSpPr>
        <p:spPr>
          <a:xfrm>
            <a:off x="1295400" y="1219200"/>
            <a:ext cx="7620000" cy="5181600"/>
          </a:xfrm>
        </p:spPr>
        <p:txBody>
          <a:bodyPr>
            <a:normAutofit lnSpcReduction="10000"/>
          </a:bodyPr>
          <a:lstStyle/>
          <a:p>
            <a:r>
              <a:rPr lang="en-US" sz="2000" dirty="0" smtClean="0">
                <a:latin typeface="Century Schoolbook" panose="02040604050505020304" pitchFamily="18" charset="0"/>
              </a:rPr>
              <a:t>Cost: </a:t>
            </a:r>
            <a:r>
              <a:rPr lang="en-US" sz="2000" dirty="0" smtClean="0">
                <a:latin typeface="Century Schoolbook" panose="02040604050505020304" pitchFamily="18" charset="0"/>
              </a:rPr>
              <a:t>$50 </a:t>
            </a:r>
            <a:r>
              <a:rPr lang="en-US" sz="2000" dirty="0" smtClean="0">
                <a:latin typeface="Century Schoolbook" panose="02040604050505020304" pitchFamily="18" charset="0"/>
              </a:rPr>
              <a:t>plus transportation – we may be able to fundraise for some of this </a:t>
            </a:r>
            <a:r>
              <a:rPr lang="en-US" sz="2000" dirty="0" smtClean="0">
                <a:latin typeface="Century Schoolbook" panose="02040604050505020304" pitchFamily="18" charset="0"/>
              </a:rPr>
              <a:t>cost through Free Dress Days</a:t>
            </a:r>
            <a:endParaRPr lang="en-US" sz="2000" dirty="0" smtClean="0">
              <a:latin typeface="Century Schoolbook" panose="02040604050505020304" pitchFamily="18" charset="0"/>
            </a:endParaRPr>
          </a:p>
          <a:p>
            <a:pPr marL="0" indent="0">
              <a:buNone/>
            </a:pPr>
            <a:r>
              <a:rPr lang="en-US" sz="2000" u="sng" dirty="0" smtClean="0">
                <a:latin typeface="Century Schoolbook" panose="02040604050505020304" pitchFamily="18" charset="0"/>
              </a:rPr>
              <a:t>Includes: </a:t>
            </a:r>
          </a:p>
          <a:p>
            <a:r>
              <a:rPr lang="en-US" sz="2000" dirty="0">
                <a:latin typeface="Century Schoolbook" panose="02040604050505020304" pitchFamily="18" charset="0"/>
              </a:rPr>
              <a:t>General admission into the museum exhibit halls and/or </a:t>
            </a:r>
            <a:r>
              <a:rPr lang="en-US" sz="2000" dirty="0" err="1">
                <a:latin typeface="Century Schoolbook" panose="02040604050505020304" pitchFamily="18" charset="0"/>
              </a:rPr>
              <a:t>Omnitheather</a:t>
            </a:r>
            <a:endParaRPr lang="en-US" sz="2000" dirty="0">
              <a:latin typeface="Century Schoolbook" panose="02040604050505020304" pitchFamily="18" charset="0"/>
            </a:endParaRPr>
          </a:p>
          <a:p>
            <a:r>
              <a:rPr lang="en-US" sz="2000" dirty="0">
                <a:latin typeface="Century Schoolbook" panose="02040604050505020304" pitchFamily="18" charset="0"/>
              </a:rPr>
              <a:t>"Explore Science" workshops/stations</a:t>
            </a:r>
          </a:p>
          <a:p>
            <a:r>
              <a:rPr lang="en-US" sz="2000" dirty="0">
                <a:latin typeface="Century Schoolbook" panose="02040604050505020304" pitchFamily="18" charset="0"/>
              </a:rPr>
              <a:t>A </a:t>
            </a:r>
            <a:r>
              <a:rPr lang="en-US" sz="2000" u="sng" dirty="0">
                <a:solidFill>
                  <a:schemeClr val="tx1"/>
                </a:solidFill>
                <a:latin typeface="Century Schoolbook" panose="02040604050505020304" pitchFamily="18" charset="0"/>
                <a:hlinkClick r:id="rId2"/>
              </a:rPr>
              <a:t>Science Live</a:t>
            </a:r>
            <a:r>
              <a:rPr lang="en-US" sz="2000" dirty="0">
                <a:latin typeface="Century Schoolbook" panose="02040604050505020304" pitchFamily="18" charset="0"/>
              </a:rPr>
              <a:t> theatre production</a:t>
            </a:r>
          </a:p>
          <a:p>
            <a:r>
              <a:rPr lang="en-US" sz="2000" dirty="0">
                <a:latin typeface="Century Schoolbook" panose="02040604050505020304" pitchFamily="18" charset="0"/>
              </a:rPr>
              <a:t>Specially designed activities, worksheets, and handouts</a:t>
            </a:r>
          </a:p>
          <a:p>
            <a:r>
              <a:rPr lang="en-US" sz="2000" dirty="0">
                <a:latin typeface="Century Schoolbook" panose="02040604050505020304" pitchFamily="18" charset="0"/>
              </a:rPr>
              <a:t>An overnight stay in selected museum exhibit halls with Camp-In staff</a:t>
            </a:r>
          </a:p>
          <a:p>
            <a:r>
              <a:rPr lang="en-US" sz="2000" dirty="0">
                <a:latin typeface="Century Schoolbook" panose="02040604050505020304" pitchFamily="18" charset="0"/>
              </a:rPr>
              <a:t>A pizza dinner</a:t>
            </a:r>
          </a:p>
          <a:p>
            <a:r>
              <a:rPr lang="en-US" sz="2000" dirty="0">
                <a:latin typeface="Century Schoolbook" panose="02040604050505020304" pitchFamily="18" charset="0"/>
              </a:rPr>
              <a:t>Late-night snack</a:t>
            </a:r>
          </a:p>
          <a:p>
            <a:r>
              <a:rPr lang="en-US" sz="2000" dirty="0">
                <a:latin typeface="Century Schoolbook" panose="02040604050505020304" pitchFamily="18" charset="0"/>
              </a:rPr>
              <a:t>Continental breakfast</a:t>
            </a:r>
          </a:p>
          <a:p>
            <a:pPr marL="0" indent="0">
              <a:buNone/>
            </a:pPr>
            <a:endParaRPr lang="en-US" dirty="0"/>
          </a:p>
        </p:txBody>
      </p:sp>
    </p:spTree>
    <p:extLst>
      <p:ext uri="{BB962C8B-B14F-4D97-AF65-F5344CB8AC3E}">
        <p14:creationId xmlns:p14="http://schemas.microsoft.com/office/powerpoint/2010/main" val="2252907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Philosophy</a:t>
            </a:r>
            <a:endParaRPr lang="en-US" dirty="0"/>
          </a:p>
        </p:txBody>
      </p:sp>
      <p:sp>
        <p:nvSpPr>
          <p:cNvPr id="3" name="Content Placeholder 2"/>
          <p:cNvSpPr>
            <a:spLocks noGrp="1"/>
          </p:cNvSpPr>
          <p:nvPr>
            <p:ph idx="1"/>
          </p:nvPr>
        </p:nvSpPr>
        <p:spPr>
          <a:xfrm>
            <a:off x="1752601" y="1676400"/>
            <a:ext cx="6781800" cy="4234822"/>
          </a:xfrm>
        </p:spPr>
        <p:txBody>
          <a:bodyPr/>
          <a:lstStyle/>
          <a:p>
            <a:r>
              <a:rPr lang="en-US" sz="2000" dirty="0">
                <a:latin typeface="Century Schoolbook" panose="02040604050505020304" pitchFamily="18" charset="0"/>
              </a:rPr>
              <a:t>Please review the “Eagle Ridge Lower School Homework Philosophy” and the student/parent handbook.</a:t>
            </a:r>
          </a:p>
          <a:p>
            <a:pPr marL="45720" indent="0">
              <a:buNone/>
            </a:pPr>
            <a:endParaRPr lang="en-US" sz="2000" dirty="0">
              <a:latin typeface="Century Schoolbook" panose="02040604050505020304" pitchFamily="18" charset="0"/>
            </a:endParaRPr>
          </a:p>
          <a:p>
            <a:r>
              <a:rPr lang="en-US" sz="2000" dirty="0">
                <a:latin typeface="Century Schoolbook" panose="02040604050505020304" pitchFamily="18" charset="0"/>
              </a:rPr>
              <a:t>If you need further assistance on homework including strategies of completion or student accountability, please email me. I can give you advice specific to your student.</a:t>
            </a:r>
          </a:p>
          <a:p>
            <a:endParaRPr lang="en-US" dirty="0"/>
          </a:p>
        </p:txBody>
      </p:sp>
    </p:spTree>
    <p:extLst>
      <p:ext uri="{BB962C8B-B14F-4D97-AF65-F5344CB8AC3E}">
        <p14:creationId xmlns:p14="http://schemas.microsoft.com/office/powerpoint/2010/main" val="332888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Odds and Ends</a:t>
            </a:r>
            <a:endParaRPr lang="en-US" dirty="0">
              <a:solidFill>
                <a:schemeClr val="accent2">
                  <a:lumMod val="75000"/>
                </a:schemeClr>
              </a:solidFill>
            </a:endParaRPr>
          </a:p>
        </p:txBody>
      </p:sp>
      <p:sp>
        <p:nvSpPr>
          <p:cNvPr id="3" name="Content Placeholder 2"/>
          <p:cNvSpPr>
            <a:spLocks noGrp="1"/>
          </p:cNvSpPr>
          <p:nvPr>
            <p:ph idx="1"/>
          </p:nvPr>
        </p:nvSpPr>
        <p:spPr>
          <a:xfrm>
            <a:off x="1371600" y="1371600"/>
            <a:ext cx="7315200" cy="5181600"/>
          </a:xfrm>
        </p:spPr>
        <p:txBody>
          <a:bodyPr>
            <a:normAutofit/>
          </a:bodyPr>
          <a:lstStyle/>
          <a:p>
            <a:r>
              <a:rPr lang="en-US" sz="2000" dirty="0" smtClean="0">
                <a:latin typeface="Century Schoolbook" panose="02040604050505020304" pitchFamily="18" charset="0"/>
              </a:rPr>
              <a:t>We have a community supply system. </a:t>
            </a:r>
          </a:p>
          <a:p>
            <a:pPr lvl="1"/>
            <a:r>
              <a:rPr lang="en-US" sz="2000" dirty="0" smtClean="0">
                <a:latin typeface="Century Schoolbook" panose="02040604050505020304" pitchFamily="18" charset="0"/>
              </a:rPr>
              <a:t>Reduces desk messiness</a:t>
            </a:r>
          </a:p>
          <a:p>
            <a:pPr lvl="1"/>
            <a:r>
              <a:rPr lang="en-US" sz="2000" dirty="0" smtClean="0">
                <a:latin typeface="Century Schoolbook" panose="02040604050505020304" pitchFamily="18" charset="0"/>
              </a:rPr>
              <a:t>Frees up desk space</a:t>
            </a:r>
          </a:p>
          <a:p>
            <a:pPr lvl="1"/>
            <a:r>
              <a:rPr lang="en-US" sz="2000" dirty="0" smtClean="0">
                <a:latin typeface="Century Schoolbook" panose="02040604050505020304" pitchFamily="18" charset="0"/>
              </a:rPr>
              <a:t>Helps students focus</a:t>
            </a:r>
          </a:p>
          <a:p>
            <a:r>
              <a:rPr lang="en-US" sz="2000" dirty="0" smtClean="0">
                <a:latin typeface="Century Schoolbook" panose="02040604050505020304" pitchFamily="18" charset="0"/>
              </a:rPr>
              <a:t>Birthdays</a:t>
            </a:r>
          </a:p>
          <a:p>
            <a:pPr lvl="1"/>
            <a:r>
              <a:rPr lang="en-US" sz="2000" dirty="0" smtClean="0">
                <a:latin typeface="Century Schoolbook" panose="02040604050505020304" pitchFamily="18" charset="0"/>
              </a:rPr>
              <a:t>Feel free to send a “trinket” or donate a book to the classroom. </a:t>
            </a:r>
          </a:p>
          <a:p>
            <a:pPr lvl="1"/>
            <a:r>
              <a:rPr lang="en-US" sz="2000" dirty="0" smtClean="0">
                <a:latin typeface="Century Schoolbook" panose="02040604050505020304" pitchFamily="18" charset="0"/>
              </a:rPr>
              <a:t>Send only non-edible things to share </a:t>
            </a:r>
          </a:p>
        </p:txBody>
      </p:sp>
    </p:spTree>
    <p:extLst>
      <p:ext uri="{BB962C8B-B14F-4D97-AF65-F5344CB8AC3E}">
        <p14:creationId xmlns:p14="http://schemas.microsoft.com/office/powerpoint/2010/main" val="4029718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152400"/>
            <a:ext cx="6284399" cy="685800"/>
          </a:xfrm>
        </p:spPr>
        <p:txBody>
          <a:bodyPr>
            <a:normAutofit/>
          </a:bodyPr>
          <a:lstStyle/>
          <a:p>
            <a:r>
              <a:rPr lang="en-US" dirty="0" smtClean="0"/>
              <a:t>Class Schedule </a:t>
            </a:r>
            <a:endParaRPr lang="en-US" dirty="0"/>
          </a:p>
        </p:txBody>
      </p:sp>
      <p:sp>
        <p:nvSpPr>
          <p:cNvPr id="8" name="Rectangle 2"/>
          <p:cNvSpPr>
            <a:spLocks noChangeArrowheads="1"/>
          </p:cNvSpPr>
          <p:nvPr/>
        </p:nvSpPr>
        <p:spPr bwMode="auto">
          <a:xfrm>
            <a:off x="-2080617" y="1802649"/>
            <a:ext cx="143360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000"/>
          </a:p>
        </p:txBody>
      </p:sp>
      <p:sp>
        <p:nvSpPr>
          <p:cNvPr id="10" name="Rectangle 3"/>
          <p:cNvSpPr>
            <a:spLocks noChangeArrowheads="1"/>
          </p:cNvSpPr>
          <p:nvPr/>
        </p:nvSpPr>
        <p:spPr bwMode="auto">
          <a:xfrm>
            <a:off x="-490622" y="1862219"/>
            <a:ext cx="14040427" cy="65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83641409"/>
              </p:ext>
            </p:extLst>
          </p:nvPr>
        </p:nvGraphicFramePr>
        <p:xfrm>
          <a:off x="380998" y="182439"/>
          <a:ext cx="8382001" cy="6142160"/>
        </p:xfrm>
        <a:graphic>
          <a:graphicData uri="http://schemas.openxmlformats.org/drawingml/2006/table">
            <a:tbl>
              <a:tblPr firstRow="1" firstCol="1" bandRow="1">
                <a:tableStyleId>{5C22544A-7EE6-4342-B048-85BDC9FD1C3A}</a:tableStyleId>
              </a:tblPr>
              <a:tblGrid>
                <a:gridCol w="640886"/>
                <a:gridCol w="1548223"/>
                <a:gridCol w="1548223"/>
                <a:gridCol w="1548223"/>
                <a:gridCol w="1548223"/>
                <a:gridCol w="1548223"/>
              </a:tblGrid>
              <a:tr h="200958">
                <a:tc>
                  <a:txBody>
                    <a:bodyPr/>
                    <a:lstStyle/>
                    <a:p>
                      <a:pPr marL="0" marR="0" algn="ctr">
                        <a:lnSpc>
                          <a:spcPct val="115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dirty="0">
                          <a:effectLst/>
                        </a:rPr>
                        <a:t>Day 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dirty="0">
                          <a:effectLst/>
                        </a:rPr>
                        <a:t>Day Two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Day Three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Day Four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Day Five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r>
              <a:tr h="416135">
                <a:tc>
                  <a:txBody>
                    <a:bodyPr/>
                    <a:lstStyle/>
                    <a:p>
                      <a:pPr marL="0" marR="0" algn="ctr">
                        <a:lnSpc>
                          <a:spcPct val="115000"/>
                        </a:lnSpc>
                        <a:spcBef>
                          <a:spcPts val="0"/>
                        </a:spcBef>
                        <a:spcAft>
                          <a:spcPts val="0"/>
                        </a:spcAft>
                      </a:pPr>
                      <a:r>
                        <a:rPr lang="en-US" sz="1200">
                          <a:effectLst/>
                        </a:rPr>
                        <a:t>8:00-8:15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Wordly Wise/</a:t>
                      </a:r>
                      <a:endParaRPr lang="en-US" sz="1100">
                        <a:effectLst/>
                      </a:endParaRPr>
                    </a:p>
                    <a:p>
                      <a:pPr marL="0" marR="0" algn="ctr">
                        <a:lnSpc>
                          <a:spcPct val="115000"/>
                        </a:lnSpc>
                        <a:spcBef>
                          <a:spcPts val="0"/>
                        </a:spcBef>
                        <a:spcAft>
                          <a:spcPts val="0"/>
                        </a:spcAft>
                      </a:pPr>
                      <a:r>
                        <a:rPr lang="en-US" sz="1200">
                          <a:effectLst/>
                        </a:rPr>
                        <a:t>Handwriting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dirty="0" err="1">
                          <a:effectLst/>
                        </a:rPr>
                        <a:t>Wordly</a:t>
                      </a:r>
                      <a:r>
                        <a:rPr lang="en-US" sz="1200" dirty="0">
                          <a:effectLst/>
                        </a:rPr>
                        <a:t> Wise/</a:t>
                      </a:r>
                      <a:endParaRPr lang="en-US" sz="1100" dirty="0">
                        <a:effectLst/>
                      </a:endParaRPr>
                    </a:p>
                    <a:p>
                      <a:pPr marL="0" marR="0" algn="ctr">
                        <a:lnSpc>
                          <a:spcPct val="115000"/>
                        </a:lnSpc>
                        <a:spcBef>
                          <a:spcPts val="0"/>
                        </a:spcBef>
                        <a:spcAft>
                          <a:spcPts val="0"/>
                        </a:spcAft>
                      </a:pPr>
                      <a:r>
                        <a:rPr lang="en-US" sz="1200" dirty="0">
                          <a:effectLst/>
                        </a:rPr>
                        <a:t>Handwriting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dirty="0" err="1">
                          <a:effectLst/>
                        </a:rPr>
                        <a:t>Wordly</a:t>
                      </a:r>
                      <a:r>
                        <a:rPr lang="en-US" sz="1200" dirty="0">
                          <a:effectLst/>
                        </a:rPr>
                        <a:t> Wise/</a:t>
                      </a:r>
                      <a:endParaRPr lang="en-US" sz="1100" dirty="0">
                        <a:effectLst/>
                      </a:endParaRPr>
                    </a:p>
                    <a:p>
                      <a:pPr marL="0" marR="0" algn="ctr">
                        <a:lnSpc>
                          <a:spcPct val="115000"/>
                        </a:lnSpc>
                        <a:spcBef>
                          <a:spcPts val="0"/>
                        </a:spcBef>
                        <a:spcAft>
                          <a:spcPts val="0"/>
                        </a:spcAft>
                      </a:pPr>
                      <a:r>
                        <a:rPr lang="en-US" sz="1200" dirty="0">
                          <a:effectLst/>
                        </a:rPr>
                        <a:t>Handwriting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Wordly Wise/</a:t>
                      </a:r>
                      <a:endParaRPr lang="en-US" sz="1100">
                        <a:effectLst/>
                      </a:endParaRPr>
                    </a:p>
                    <a:p>
                      <a:pPr marL="0" marR="0" algn="ctr">
                        <a:lnSpc>
                          <a:spcPct val="115000"/>
                        </a:lnSpc>
                        <a:spcBef>
                          <a:spcPts val="0"/>
                        </a:spcBef>
                        <a:spcAft>
                          <a:spcPts val="0"/>
                        </a:spcAft>
                      </a:pPr>
                      <a:r>
                        <a:rPr lang="en-US" sz="1200">
                          <a:effectLst/>
                        </a:rPr>
                        <a:t>Handwriting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Wordly Wise/</a:t>
                      </a:r>
                      <a:endParaRPr lang="en-US" sz="1100">
                        <a:effectLst/>
                      </a:endParaRPr>
                    </a:p>
                    <a:p>
                      <a:pPr marL="0" marR="0" algn="ctr">
                        <a:lnSpc>
                          <a:spcPct val="115000"/>
                        </a:lnSpc>
                        <a:spcBef>
                          <a:spcPts val="0"/>
                        </a:spcBef>
                        <a:spcAft>
                          <a:spcPts val="0"/>
                        </a:spcAft>
                      </a:pPr>
                      <a:r>
                        <a:rPr lang="en-US" sz="1200">
                          <a:effectLst/>
                        </a:rPr>
                        <a:t>Handwriting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r>
              <a:tr h="416006">
                <a:tc>
                  <a:txBody>
                    <a:bodyPr/>
                    <a:lstStyle/>
                    <a:p>
                      <a:pPr marL="0" marR="0" algn="ctr">
                        <a:lnSpc>
                          <a:spcPct val="115000"/>
                        </a:lnSpc>
                        <a:spcBef>
                          <a:spcPts val="0"/>
                        </a:spcBef>
                        <a:spcAft>
                          <a:spcPts val="0"/>
                        </a:spcAft>
                      </a:pPr>
                      <a:r>
                        <a:rPr lang="en-US" sz="1200">
                          <a:effectLst/>
                        </a:rPr>
                        <a:t>8:15-8:40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Latin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Music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dirty="0">
                          <a:effectLst/>
                        </a:rPr>
                        <a:t>Latin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Music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rowSpan="2">
                  <a:txBody>
                    <a:bodyPr/>
                    <a:lstStyle/>
                    <a:p>
                      <a:pPr marL="0" marR="0" algn="ctr">
                        <a:lnSpc>
                          <a:spcPct val="115000"/>
                        </a:lnSpc>
                        <a:spcBef>
                          <a:spcPts val="0"/>
                        </a:spcBef>
                        <a:spcAft>
                          <a:spcPts val="0"/>
                        </a:spcAft>
                      </a:pPr>
                      <a:r>
                        <a:rPr lang="en-US" sz="1200" dirty="0">
                          <a:effectLst/>
                        </a:rPr>
                        <a:t>Art (8:15-9:05</a:t>
                      </a:r>
                      <a:r>
                        <a:rPr lang="en-US" sz="1200" dirty="0" smtClean="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r>
              <a:tr h="416006">
                <a:tc>
                  <a:txBody>
                    <a:bodyPr/>
                    <a:lstStyle/>
                    <a:p>
                      <a:pPr marL="0" marR="0" algn="ctr">
                        <a:lnSpc>
                          <a:spcPct val="115000"/>
                        </a:lnSpc>
                        <a:spcBef>
                          <a:spcPts val="0"/>
                        </a:spcBef>
                        <a:spcAft>
                          <a:spcPts val="0"/>
                        </a:spcAft>
                      </a:pPr>
                      <a:r>
                        <a:rPr lang="en-US" sz="1200">
                          <a:effectLst/>
                        </a:rPr>
                        <a:t>8:45-9:10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dirty="0">
                          <a:effectLst/>
                        </a:rPr>
                        <a:t>Music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vMerge="1">
                  <a:txBody>
                    <a:bodyPr/>
                    <a:lstStyle/>
                    <a:p>
                      <a:pPr marL="0" marR="0" algn="ctr">
                        <a:lnSpc>
                          <a:spcPct val="115000"/>
                        </a:lnSpc>
                        <a:spcBef>
                          <a:spcPts val="0"/>
                        </a:spcBef>
                        <a:spcAft>
                          <a:spcPts val="0"/>
                        </a:spcAft>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r>
              <a:tr h="416006">
                <a:tc>
                  <a:txBody>
                    <a:bodyPr/>
                    <a:lstStyle/>
                    <a:p>
                      <a:pPr marL="0" marR="0" algn="ctr">
                        <a:lnSpc>
                          <a:spcPct val="115000"/>
                        </a:lnSpc>
                        <a:spcBef>
                          <a:spcPts val="0"/>
                        </a:spcBef>
                        <a:spcAft>
                          <a:spcPts val="0"/>
                        </a:spcAft>
                      </a:pPr>
                      <a:r>
                        <a:rPr lang="en-US" sz="1200">
                          <a:effectLst/>
                        </a:rPr>
                        <a:t>9:10-10:20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Math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Math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dirty="0">
                          <a:effectLst/>
                        </a:rPr>
                        <a:t>Math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Math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Math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r>
              <a:tr h="846230">
                <a:tc>
                  <a:txBody>
                    <a:bodyPr/>
                    <a:lstStyle/>
                    <a:p>
                      <a:pPr marL="0" marR="0" algn="ctr">
                        <a:lnSpc>
                          <a:spcPct val="115000"/>
                        </a:lnSpc>
                        <a:spcBef>
                          <a:spcPts val="0"/>
                        </a:spcBef>
                        <a:spcAft>
                          <a:spcPts val="0"/>
                        </a:spcAft>
                      </a:pPr>
                      <a:r>
                        <a:rPr lang="en-US" sz="1200">
                          <a:effectLst/>
                        </a:rPr>
                        <a:t>10:20-11:50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10:20-11:05 Science</a:t>
                      </a:r>
                      <a:endParaRPr lang="en-US" sz="1100">
                        <a:effectLst/>
                      </a:endParaRPr>
                    </a:p>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11:05-11:50 English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10:20-11:05 History</a:t>
                      </a:r>
                      <a:endParaRPr lang="en-US" sz="1100">
                        <a:effectLst/>
                      </a:endParaRPr>
                    </a:p>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11:05-11:50 English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dirty="0">
                          <a:effectLst/>
                        </a:rPr>
                        <a:t>10:20-11:05 Science</a:t>
                      </a:r>
                      <a:endParaRPr lang="en-US" sz="1100" dirty="0">
                        <a:effectLst/>
                      </a:endParaRPr>
                    </a:p>
                    <a:p>
                      <a:pPr marL="0" marR="0" algn="ctr">
                        <a:lnSpc>
                          <a:spcPct val="115000"/>
                        </a:lnSpc>
                        <a:spcBef>
                          <a:spcPts val="0"/>
                        </a:spcBef>
                        <a:spcAft>
                          <a:spcPts val="0"/>
                        </a:spcAft>
                      </a:pPr>
                      <a:r>
                        <a:rPr lang="en-US" sz="1200" dirty="0">
                          <a:effectLst/>
                        </a:rPr>
                        <a:t> </a:t>
                      </a:r>
                      <a:endParaRPr lang="en-US" sz="1100" dirty="0">
                        <a:effectLst/>
                      </a:endParaRPr>
                    </a:p>
                    <a:p>
                      <a:pPr marL="0" marR="0" algn="ctr">
                        <a:lnSpc>
                          <a:spcPct val="115000"/>
                        </a:lnSpc>
                        <a:spcBef>
                          <a:spcPts val="0"/>
                        </a:spcBef>
                        <a:spcAft>
                          <a:spcPts val="0"/>
                        </a:spcAft>
                      </a:pPr>
                      <a:r>
                        <a:rPr lang="en-US" sz="1200" dirty="0">
                          <a:effectLst/>
                        </a:rPr>
                        <a:t>11:05-11:50 English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dirty="0">
                          <a:effectLst/>
                        </a:rPr>
                        <a:t>10:20-11:05 Science</a:t>
                      </a:r>
                      <a:endParaRPr lang="en-US" sz="1100" dirty="0">
                        <a:effectLst/>
                      </a:endParaRPr>
                    </a:p>
                    <a:p>
                      <a:pPr marL="0" marR="0" algn="ctr">
                        <a:lnSpc>
                          <a:spcPct val="115000"/>
                        </a:lnSpc>
                        <a:spcBef>
                          <a:spcPts val="0"/>
                        </a:spcBef>
                        <a:spcAft>
                          <a:spcPts val="0"/>
                        </a:spcAft>
                      </a:pPr>
                      <a:r>
                        <a:rPr lang="en-US" sz="1200" dirty="0">
                          <a:effectLst/>
                        </a:rPr>
                        <a:t> </a:t>
                      </a:r>
                      <a:endParaRPr lang="en-US" sz="1100" dirty="0">
                        <a:effectLst/>
                      </a:endParaRPr>
                    </a:p>
                    <a:p>
                      <a:pPr marL="0" marR="0" algn="ctr">
                        <a:lnSpc>
                          <a:spcPct val="115000"/>
                        </a:lnSpc>
                        <a:spcBef>
                          <a:spcPts val="0"/>
                        </a:spcBef>
                        <a:spcAft>
                          <a:spcPts val="0"/>
                        </a:spcAft>
                      </a:pPr>
                      <a:r>
                        <a:rPr lang="en-US" sz="1200" dirty="0">
                          <a:effectLst/>
                        </a:rPr>
                        <a:t>11:05-11:50 English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10:20-11:05 Science</a:t>
                      </a:r>
                      <a:endParaRPr lang="en-US" sz="1100">
                        <a:effectLst/>
                      </a:endParaRPr>
                    </a:p>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11:05-11:50 English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r>
              <a:tr h="416006">
                <a:tc>
                  <a:txBody>
                    <a:bodyPr/>
                    <a:lstStyle/>
                    <a:p>
                      <a:pPr marL="0" marR="0" algn="ctr">
                        <a:lnSpc>
                          <a:spcPct val="115000"/>
                        </a:lnSpc>
                        <a:spcBef>
                          <a:spcPts val="0"/>
                        </a:spcBef>
                        <a:spcAft>
                          <a:spcPts val="0"/>
                        </a:spcAft>
                      </a:pPr>
                      <a:r>
                        <a:rPr lang="en-US" sz="1200">
                          <a:effectLst/>
                        </a:rPr>
                        <a:t>11:50-12:15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Lunch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Lunch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Lunch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dirty="0">
                          <a:effectLst/>
                        </a:rPr>
                        <a:t>Lunch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Lunch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r>
              <a:tr h="416006">
                <a:tc>
                  <a:txBody>
                    <a:bodyPr/>
                    <a:lstStyle/>
                    <a:p>
                      <a:pPr marL="0" marR="0" algn="ctr">
                        <a:lnSpc>
                          <a:spcPct val="115000"/>
                        </a:lnSpc>
                        <a:spcBef>
                          <a:spcPts val="0"/>
                        </a:spcBef>
                        <a:spcAft>
                          <a:spcPts val="0"/>
                        </a:spcAft>
                      </a:pPr>
                      <a:r>
                        <a:rPr lang="en-US" sz="1200">
                          <a:effectLst/>
                        </a:rPr>
                        <a:t>12:15-12:40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Recess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Recess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Recess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dirty="0">
                          <a:effectLst/>
                        </a:rPr>
                        <a:t>Recess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Recess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r>
              <a:tr h="2351562">
                <a:tc>
                  <a:txBody>
                    <a:bodyPr/>
                    <a:lstStyle/>
                    <a:p>
                      <a:pPr marL="0" marR="0" algn="ctr">
                        <a:lnSpc>
                          <a:spcPct val="115000"/>
                        </a:lnSpc>
                        <a:spcBef>
                          <a:spcPts val="0"/>
                        </a:spcBef>
                        <a:spcAft>
                          <a:spcPts val="0"/>
                        </a:spcAft>
                      </a:pPr>
                      <a:r>
                        <a:rPr lang="en-US" sz="1200">
                          <a:effectLst/>
                        </a:rPr>
                        <a:t>12:45-3:00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12:45-1:45</a:t>
                      </a:r>
                      <a:endParaRPr lang="en-US" sz="1100">
                        <a:effectLst/>
                      </a:endParaRPr>
                    </a:p>
                    <a:p>
                      <a:pPr marL="0" marR="0" algn="ctr">
                        <a:lnSpc>
                          <a:spcPct val="115000"/>
                        </a:lnSpc>
                        <a:spcBef>
                          <a:spcPts val="0"/>
                        </a:spcBef>
                        <a:spcAft>
                          <a:spcPts val="0"/>
                        </a:spcAft>
                      </a:pPr>
                      <a:r>
                        <a:rPr lang="en-US" sz="1200">
                          <a:effectLst/>
                        </a:rPr>
                        <a:t>History </a:t>
                      </a:r>
                      <a:endParaRPr lang="en-US" sz="1100">
                        <a:effectLst/>
                      </a:endParaRPr>
                    </a:p>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1:45-1:55 </a:t>
                      </a:r>
                      <a:endParaRPr lang="en-US" sz="1100">
                        <a:effectLst/>
                      </a:endParaRPr>
                    </a:p>
                    <a:p>
                      <a:pPr marL="0" marR="0" algn="ctr">
                        <a:lnSpc>
                          <a:spcPct val="115000"/>
                        </a:lnSpc>
                        <a:spcBef>
                          <a:spcPts val="0"/>
                        </a:spcBef>
                        <a:spcAft>
                          <a:spcPts val="0"/>
                        </a:spcAft>
                      </a:pPr>
                      <a:r>
                        <a:rPr lang="en-US" sz="1200">
                          <a:effectLst/>
                        </a:rPr>
                        <a:t> Snack Break</a:t>
                      </a:r>
                      <a:endParaRPr lang="en-US" sz="1100">
                        <a:effectLst/>
                      </a:endParaRPr>
                    </a:p>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1:55-2:55</a:t>
                      </a:r>
                      <a:endParaRPr lang="en-US" sz="1100">
                        <a:effectLst/>
                      </a:endParaRPr>
                    </a:p>
                    <a:p>
                      <a:pPr marL="0" marR="0" algn="ctr">
                        <a:lnSpc>
                          <a:spcPct val="115000"/>
                        </a:lnSpc>
                        <a:spcBef>
                          <a:spcPts val="0"/>
                        </a:spcBef>
                        <a:spcAft>
                          <a:spcPts val="0"/>
                        </a:spcAft>
                      </a:pPr>
                      <a:r>
                        <a:rPr lang="en-US" sz="1200">
                          <a:effectLst/>
                        </a:rPr>
                        <a:t>Reading</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12:45-1:10</a:t>
                      </a:r>
                      <a:endParaRPr lang="en-US" sz="1100">
                        <a:effectLst/>
                      </a:endParaRPr>
                    </a:p>
                    <a:p>
                      <a:pPr marL="0" marR="0" algn="ctr">
                        <a:lnSpc>
                          <a:spcPct val="115000"/>
                        </a:lnSpc>
                        <a:spcBef>
                          <a:spcPts val="0"/>
                        </a:spcBef>
                        <a:spcAft>
                          <a:spcPts val="0"/>
                        </a:spcAft>
                      </a:pPr>
                      <a:r>
                        <a:rPr lang="en-US" sz="1200">
                          <a:effectLst/>
                        </a:rPr>
                        <a:t>Latin</a:t>
                      </a:r>
                      <a:endParaRPr lang="en-US" sz="1100">
                        <a:effectLst/>
                      </a:endParaRPr>
                    </a:p>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1:10-1:45</a:t>
                      </a:r>
                      <a:endParaRPr lang="en-US" sz="1100">
                        <a:effectLst/>
                      </a:endParaRPr>
                    </a:p>
                    <a:p>
                      <a:pPr marL="0" marR="0" algn="ctr">
                        <a:lnSpc>
                          <a:spcPct val="115000"/>
                        </a:lnSpc>
                        <a:spcBef>
                          <a:spcPts val="0"/>
                        </a:spcBef>
                        <a:spcAft>
                          <a:spcPts val="0"/>
                        </a:spcAft>
                      </a:pPr>
                      <a:r>
                        <a:rPr lang="en-US" sz="1200">
                          <a:effectLst/>
                        </a:rPr>
                        <a:t>Language Arts</a:t>
                      </a:r>
                      <a:endParaRPr lang="en-US" sz="1100">
                        <a:effectLst/>
                      </a:endParaRPr>
                    </a:p>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1:45-1:55</a:t>
                      </a:r>
                      <a:endParaRPr lang="en-US" sz="1100">
                        <a:effectLst/>
                      </a:endParaRPr>
                    </a:p>
                    <a:p>
                      <a:pPr marL="0" marR="0" algn="ctr">
                        <a:lnSpc>
                          <a:spcPct val="115000"/>
                        </a:lnSpc>
                        <a:spcBef>
                          <a:spcPts val="0"/>
                        </a:spcBef>
                        <a:spcAft>
                          <a:spcPts val="0"/>
                        </a:spcAft>
                      </a:pPr>
                      <a:r>
                        <a:rPr lang="en-US" sz="1200">
                          <a:effectLst/>
                        </a:rPr>
                        <a:t>Snack Break</a:t>
                      </a:r>
                      <a:endParaRPr lang="en-US" sz="1100">
                        <a:effectLst/>
                      </a:endParaRPr>
                    </a:p>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1:55-2:55</a:t>
                      </a:r>
                      <a:endParaRPr lang="en-US" sz="1100">
                        <a:effectLst/>
                      </a:endParaRPr>
                    </a:p>
                    <a:p>
                      <a:pPr marL="0" marR="0" algn="ctr">
                        <a:lnSpc>
                          <a:spcPct val="115000"/>
                        </a:lnSpc>
                        <a:spcBef>
                          <a:spcPts val="0"/>
                        </a:spcBef>
                        <a:spcAft>
                          <a:spcPts val="0"/>
                        </a:spcAft>
                      </a:pPr>
                      <a:r>
                        <a:rPr lang="en-US" sz="1200">
                          <a:effectLst/>
                        </a:rPr>
                        <a:t>Reading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12:45-1:45 </a:t>
                      </a:r>
                      <a:endParaRPr lang="en-US" sz="1100">
                        <a:effectLst/>
                      </a:endParaRPr>
                    </a:p>
                    <a:p>
                      <a:pPr marL="0" marR="0" algn="ctr">
                        <a:lnSpc>
                          <a:spcPct val="115000"/>
                        </a:lnSpc>
                        <a:spcBef>
                          <a:spcPts val="0"/>
                        </a:spcBef>
                        <a:spcAft>
                          <a:spcPts val="0"/>
                        </a:spcAft>
                      </a:pPr>
                      <a:r>
                        <a:rPr lang="en-US" sz="1200">
                          <a:effectLst/>
                        </a:rPr>
                        <a:t>Reading</a:t>
                      </a:r>
                      <a:endParaRPr lang="en-US" sz="1100">
                        <a:effectLst/>
                      </a:endParaRPr>
                    </a:p>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1:45-1:55 </a:t>
                      </a:r>
                      <a:endParaRPr lang="en-US" sz="1100">
                        <a:effectLst/>
                      </a:endParaRPr>
                    </a:p>
                    <a:p>
                      <a:pPr marL="0" marR="0" algn="ctr">
                        <a:lnSpc>
                          <a:spcPct val="115000"/>
                        </a:lnSpc>
                        <a:spcBef>
                          <a:spcPts val="0"/>
                        </a:spcBef>
                        <a:spcAft>
                          <a:spcPts val="0"/>
                        </a:spcAft>
                      </a:pPr>
                      <a:r>
                        <a:rPr lang="en-US" sz="1200">
                          <a:effectLst/>
                        </a:rPr>
                        <a:t> Snack Break</a:t>
                      </a:r>
                      <a:endParaRPr lang="en-US" sz="1100">
                        <a:effectLst/>
                      </a:endParaRPr>
                    </a:p>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1:55-2:55</a:t>
                      </a:r>
                      <a:endParaRPr lang="en-US" sz="1100">
                        <a:effectLst/>
                      </a:endParaRPr>
                    </a:p>
                    <a:p>
                      <a:pPr marL="0" marR="0" algn="ctr">
                        <a:lnSpc>
                          <a:spcPct val="115000"/>
                        </a:lnSpc>
                        <a:spcBef>
                          <a:spcPts val="0"/>
                        </a:spcBef>
                        <a:spcAft>
                          <a:spcPts val="0"/>
                        </a:spcAft>
                      </a:pPr>
                      <a:r>
                        <a:rPr lang="en-US" sz="1200">
                          <a:effectLst/>
                        </a:rPr>
                        <a:t>History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dirty="0">
                          <a:effectLst/>
                        </a:rPr>
                        <a:t>12:45-1:45 </a:t>
                      </a:r>
                      <a:endParaRPr lang="en-US" sz="1100" dirty="0">
                        <a:effectLst/>
                      </a:endParaRPr>
                    </a:p>
                    <a:p>
                      <a:pPr marL="0" marR="0" algn="ctr">
                        <a:lnSpc>
                          <a:spcPct val="115000"/>
                        </a:lnSpc>
                        <a:spcBef>
                          <a:spcPts val="0"/>
                        </a:spcBef>
                        <a:spcAft>
                          <a:spcPts val="0"/>
                        </a:spcAft>
                      </a:pPr>
                      <a:r>
                        <a:rPr lang="en-US" sz="1200" dirty="0">
                          <a:effectLst/>
                        </a:rPr>
                        <a:t>Reading</a:t>
                      </a:r>
                      <a:endParaRPr lang="en-US" sz="1100" dirty="0">
                        <a:effectLst/>
                      </a:endParaRPr>
                    </a:p>
                    <a:p>
                      <a:pPr marL="0" marR="0" algn="ctr">
                        <a:lnSpc>
                          <a:spcPct val="115000"/>
                        </a:lnSpc>
                        <a:spcBef>
                          <a:spcPts val="0"/>
                        </a:spcBef>
                        <a:spcAft>
                          <a:spcPts val="0"/>
                        </a:spcAft>
                      </a:pPr>
                      <a:r>
                        <a:rPr lang="en-US" sz="1200" dirty="0">
                          <a:effectLst/>
                        </a:rPr>
                        <a:t> </a:t>
                      </a:r>
                      <a:endParaRPr lang="en-US" sz="1100" dirty="0">
                        <a:effectLst/>
                      </a:endParaRPr>
                    </a:p>
                    <a:p>
                      <a:pPr marL="0" marR="0" algn="ctr">
                        <a:lnSpc>
                          <a:spcPct val="115000"/>
                        </a:lnSpc>
                        <a:spcBef>
                          <a:spcPts val="0"/>
                        </a:spcBef>
                        <a:spcAft>
                          <a:spcPts val="0"/>
                        </a:spcAft>
                      </a:pPr>
                      <a:r>
                        <a:rPr lang="en-US" sz="1200" dirty="0">
                          <a:effectLst/>
                        </a:rPr>
                        <a:t>1:45-1:55 </a:t>
                      </a:r>
                      <a:endParaRPr lang="en-US" sz="1100" dirty="0">
                        <a:effectLst/>
                      </a:endParaRPr>
                    </a:p>
                    <a:p>
                      <a:pPr marL="0" marR="0" algn="ctr">
                        <a:lnSpc>
                          <a:spcPct val="115000"/>
                        </a:lnSpc>
                        <a:spcBef>
                          <a:spcPts val="0"/>
                        </a:spcBef>
                        <a:spcAft>
                          <a:spcPts val="0"/>
                        </a:spcAft>
                      </a:pPr>
                      <a:r>
                        <a:rPr lang="en-US" sz="1200" dirty="0">
                          <a:effectLst/>
                        </a:rPr>
                        <a:t> Snack Break</a:t>
                      </a:r>
                      <a:endParaRPr lang="en-US" sz="1100" dirty="0">
                        <a:effectLst/>
                      </a:endParaRPr>
                    </a:p>
                    <a:p>
                      <a:pPr marL="0" marR="0" algn="ctr">
                        <a:lnSpc>
                          <a:spcPct val="115000"/>
                        </a:lnSpc>
                        <a:spcBef>
                          <a:spcPts val="0"/>
                        </a:spcBef>
                        <a:spcAft>
                          <a:spcPts val="0"/>
                        </a:spcAft>
                      </a:pPr>
                      <a:r>
                        <a:rPr lang="en-US" sz="1200" dirty="0">
                          <a:effectLst/>
                        </a:rPr>
                        <a:t> </a:t>
                      </a:r>
                      <a:endParaRPr lang="en-US" sz="1100" dirty="0">
                        <a:effectLst/>
                      </a:endParaRPr>
                    </a:p>
                    <a:p>
                      <a:pPr marL="0" marR="0" algn="ctr">
                        <a:lnSpc>
                          <a:spcPct val="115000"/>
                        </a:lnSpc>
                        <a:spcBef>
                          <a:spcPts val="0"/>
                        </a:spcBef>
                        <a:spcAft>
                          <a:spcPts val="0"/>
                        </a:spcAft>
                      </a:pPr>
                      <a:r>
                        <a:rPr lang="en-US" sz="1200" dirty="0">
                          <a:effectLst/>
                        </a:rPr>
                        <a:t>1:55-2:55</a:t>
                      </a:r>
                      <a:endParaRPr lang="en-US" sz="1100" dirty="0">
                        <a:effectLst/>
                      </a:endParaRPr>
                    </a:p>
                    <a:p>
                      <a:pPr marL="0" marR="0" algn="ctr">
                        <a:lnSpc>
                          <a:spcPct val="115000"/>
                        </a:lnSpc>
                        <a:spcBef>
                          <a:spcPts val="0"/>
                        </a:spcBef>
                        <a:spcAft>
                          <a:spcPts val="0"/>
                        </a:spcAft>
                      </a:pPr>
                      <a:r>
                        <a:rPr lang="en-US" sz="1200" dirty="0">
                          <a:effectLst/>
                        </a:rPr>
                        <a:t>History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12:45-1:45</a:t>
                      </a:r>
                      <a:endParaRPr lang="en-US" sz="1100">
                        <a:effectLst/>
                      </a:endParaRPr>
                    </a:p>
                    <a:p>
                      <a:pPr marL="0" marR="0" algn="ctr">
                        <a:lnSpc>
                          <a:spcPct val="115000"/>
                        </a:lnSpc>
                        <a:spcBef>
                          <a:spcPts val="0"/>
                        </a:spcBef>
                        <a:spcAft>
                          <a:spcPts val="0"/>
                        </a:spcAft>
                      </a:pPr>
                      <a:r>
                        <a:rPr lang="en-US" sz="1200">
                          <a:effectLst/>
                        </a:rPr>
                        <a:t>History </a:t>
                      </a:r>
                      <a:endParaRPr lang="en-US" sz="1100">
                        <a:effectLst/>
                      </a:endParaRPr>
                    </a:p>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1:45-1:55 </a:t>
                      </a:r>
                      <a:endParaRPr lang="en-US" sz="1100">
                        <a:effectLst/>
                      </a:endParaRPr>
                    </a:p>
                    <a:p>
                      <a:pPr marL="0" marR="0" algn="ctr">
                        <a:lnSpc>
                          <a:spcPct val="115000"/>
                        </a:lnSpc>
                        <a:spcBef>
                          <a:spcPts val="0"/>
                        </a:spcBef>
                        <a:spcAft>
                          <a:spcPts val="0"/>
                        </a:spcAft>
                      </a:pPr>
                      <a:r>
                        <a:rPr lang="en-US" sz="1200">
                          <a:effectLst/>
                        </a:rPr>
                        <a:t>Snack Break</a:t>
                      </a:r>
                      <a:endParaRPr lang="en-US" sz="1100">
                        <a:effectLst/>
                      </a:endParaRPr>
                    </a:p>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1:55-2:55</a:t>
                      </a:r>
                      <a:endParaRPr lang="en-US" sz="1100">
                        <a:effectLst/>
                      </a:endParaRPr>
                    </a:p>
                    <a:p>
                      <a:pPr marL="0" marR="0" algn="ctr">
                        <a:lnSpc>
                          <a:spcPct val="115000"/>
                        </a:lnSpc>
                        <a:spcBef>
                          <a:spcPts val="0"/>
                        </a:spcBef>
                        <a:spcAft>
                          <a:spcPts val="0"/>
                        </a:spcAft>
                      </a:pPr>
                      <a:r>
                        <a:rPr lang="en-US" sz="1200">
                          <a:effectLst/>
                        </a:rPr>
                        <a:t>Reading</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r>
              <a:tr h="201088">
                <a:tc>
                  <a:txBody>
                    <a:bodyPr/>
                    <a:lstStyle/>
                    <a:p>
                      <a:pPr marL="0" marR="0" algn="ctr">
                        <a:lnSpc>
                          <a:spcPct val="115000"/>
                        </a:lnSpc>
                        <a:spcBef>
                          <a:spcPts val="0"/>
                        </a:spcBef>
                        <a:spcAft>
                          <a:spcPts val="0"/>
                        </a:spcAft>
                      </a:pPr>
                      <a:r>
                        <a:rPr lang="en-US" sz="1200">
                          <a:effectLst/>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Dismissal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Dismissal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a:effectLst/>
                        </a:rPr>
                        <a:t>Dismissal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dirty="0">
                          <a:effectLst/>
                        </a:rPr>
                        <a:t>Dismissal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c>
                  <a:txBody>
                    <a:bodyPr/>
                    <a:lstStyle/>
                    <a:p>
                      <a:pPr marL="0" marR="0" algn="ctr">
                        <a:lnSpc>
                          <a:spcPct val="115000"/>
                        </a:lnSpc>
                        <a:spcBef>
                          <a:spcPts val="0"/>
                        </a:spcBef>
                        <a:spcAft>
                          <a:spcPts val="0"/>
                        </a:spcAft>
                      </a:pPr>
                      <a:r>
                        <a:rPr lang="en-US" sz="1200" dirty="0">
                          <a:effectLst/>
                        </a:rPr>
                        <a:t>Dismissal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034" marR="31034" marT="0" marB="0"/>
                </a:tc>
              </a:tr>
            </a:tbl>
          </a:graphicData>
        </a:graphic>
      </p:graphicFrame>
    </p:spTree>
    <p:extLst>
      <p:ext uri="{BB962C8B-B14F-4D97-AF65-F5344CB8AC3E}">
        <p14:creationId xmlns:p14="http://schemas.microsoft.com/office/powerpoint/2010/main" val="2497655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589199" cy="1280890"/>
          </a:xfrm>
        </p:spPr>
        <p:txBody>
          <a:bodyPr/>
          <a:lstStyle/>
          <a:p>
            <a:r>
              <a:rPr lang="en-US" dirty="0" smtClean="0">
                <a:solidFill>
                  <a:schemeClr val="accent2">
                    <a:lumMod val="75000"/>
                  </a:schemeClr>
                </a:solidFill>
              </a:rPr>
              <a:t>Classes</a:t>
            </a:r>
            <a:endParaRPr lang="en-US" dirty="0">
              <a:solidFill>
                <a:schemeClr val="accent2">
                  <a:lumMod val="75000"/>
                </a:schemeClr>
              </a:solidFill>
            </a:endParaRPr>
          </a:p>
        </p:txBody>
      </p:sp>
      <p:sp>
        <p:nvSpPr>
          <p:cNvPr id="3" name="Content Placeholder 2"/>
          <p:cNvSpPr>
            <a:spLocks noGrp="1"/>
          </p:cNvSpPr>
          <p:nvPr>
            <p:ph idx="1"/>
          </p:nvPr>
        </p:nvSpPr>
        <p:spPr>
          <a:xfrm>
            <a:off x="990600" y="990600"/>
            <a:ext cx="7848600" cy="5562600"/>
          </a:xfrm>
        </p:spPr>
        <p:txBody>
          <a:bodyPr>
            <a:normAutofit/>
          </a:bodyPr>
          <a:lstStyle/>
          <a:p>
            <a:r>
              <a:rPr lang="en-US" sz="2000" dirty="0" smtClean="0">
                <a:latin typeface="Century Schoolbook" panose="02040604050505020304" pitchFamily="18" charset="0"/>
              </a:rPr>
              <a:t>History – Core Knowledge Base</a:t>
            </a:r>
          </a:p>
          <a:p>
            <a:r>
              <a:rPr lang="en-US" sz="2000" dirty="0" smtClean="0">
                <a:latin typeface="Century Schoolbook" panose="02040604050505020304" pitchFamily="18" charset="0"/>
              </a:rPr>
              <a:t>Science – Core </a:t>
            </a:r>
            <a:r>
              <a:rPr lang="en-US" sz="2000" dirty="0" smtClean="0">
                <a:latin typeface="Century Schoolbook" panose="02040604050505020304" pitchFamily="18" charset="0"/>
              </a:rPr>
              <a:t>Knowledge and State Standards</a:t>
            </a:r>
            <a:endParaRPr lang="en-US" sz="2000" dirty="0" smtClean="0">
              <a:latin typeface="Century Schoolbook" panose="02040604050505020304" pitchFamily="18" charset="0"/>
            </a:endParaRPr>
          </a:p>
          <a:p>
            <a:r>
              <a:rPr lang="en-US" sz="2000" dirty="0" smtClean="0">
                <a:latin typeface="Century Schoolbook" panose="02040604050505020304" pitchFamily="18" charset="0"/>
              </a:rPr>
              <a:t>English (Shurley English with writing component) </a:t>
            </a:r>
          </a:p>
          <a:p>
            <a:r>
              <a:rPr lang="en-US" sz="2000" dirty="0" err="1" smtClean="0">
                <a:latin typeface="Century Schoolbook" panose="02040604050505020304" pitchFamily="18" charset="0"/>
              </a:rPr>
              <a:t>Wordly</a:t>
            </a:r>
            <a:r>
              <a:rPr lang="en-US" sz="2000" dirty="0" smtClean="0">
                <a:latin typeface="Century Schoolbook" panose="02040604050505020304" pitchFamily="18" charset="0"/>
              </a:rPr>
              <a:t> Wise Vocabulary</a:t>
            </a:r>
          </a:p>
          <a:p>
            <a:r>
              <a:rPr lang="en-US" sz="2000" dirty="0" smtClean="0">
                <a:latin typeface="Century Schoolbook" panose="02040604050505020304" pitchFamily="18" charset="0"/>
              </a:rPr>
              <a:t>Math </a:t>
            </a:r>
          </a:p>
          <a:p>
            <a:pPr lvl="1"/>
            <a:r>
              <a:rPr lang="en-US" sz="2000" dirty="0" smtClean="0">
                <a:latin typeface="Century Schoolbook" panose="02040604050505020304" pitchFamily="18" charset="0"/>
              </a:rPr>
              <a:t>Intermediate 5: Mrs. Molnar</a:t>
            </a:r>
          </a:p>
          <a:p>
            <a:pPr lvl="1"/>
            <a:r>
              <a:rPr lang="en-US" sz="2000" dirty="0" smtClean="0">
                <a:latin typeface="Century Schoolbook" panose="02040604050505020304" pitchFamily="18" charset="0"/>
              </a:rPr>
              <a:t>Course 1: Mrs. Soerens</a:t>
            </a:r>
          </a:p>
          <a:p>
            <a:pPr lvl="1"/>
            <a:r>
              <a:rPr lang="en-US" sz="2000" dirty="0" smtClean="0">
                <a:latin typeface="Century Schoolbook" panose="02040604050505020304" pitchFamily="18" charset="0"/>
              </a:rPr>
              <a:t>Course 2: Carlson </a:t>
            </a:r>
          </a:p>
          <a:p>
            <a:r>
              <a:rPr lang="en-US" sz="2000" dirty="0" smtClean="0">
                <a:latin typeface="Century Schoolbook" panose="02040604050505020304" pitchFamily="18" charset="0"/>
              </a:rPr>
              <a:t>Reading </a:t>
            </a:r>
            <a:r>
              <a:rPr lang="en-US" sz="2000" dirty="0" smtClean="0">
                <a:latin typeface="Century Schoolbook" panose="02040604050505020304" pitchFamily="18" charset="0"/>
              </a:rPr>
              <a:t>– Novel Based Units</a:t>
            </a:r>
          </a:p>
          <a:p>
            <a:r>
              <a:rPr lang="en-US" sz="2000" dirty="0" smtClean="0">
                <a:latin typeface="Century Schoolbook" panose="02040604050505020304" pitchFamily="18" charset="0"/>
              </a:rPr>
              <a:t>We may teach at a different pace or use a different style for each class depending on the needs of the students. </a:t>
            </a:r>
          </a:p>
          <a:p>
            <a:pPr lvl="1"/>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4" end="4"/>
                                            </p:txEl>
                                          </p:spTgt>
                                        </p:tgtEl>
                                      </p:cBhvr>
                                    </p:animEffect>
                                  </p:childTnLst>
                                </p:cTn>
                              </p:par>
                              <p:par>
                                <p:cTn id="48" presetID="54" presetClass="entr" presetSubtype="0" accel="100000" fill="hold" grpId="0" nodeType="with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1"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2"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4" dur="500"/>
                                        <p:tgtEl>
                                          <p:spTgt spid="3">
                                            <p:txEl>
                                              <p:pRg st="5" end="5"/>
                                            </p:txEl>
                                          </p:spTgt>
                                        </p:tgtEl>
                                      </p:cBhvr>
                                    </p:animEffect>
                                  </p:childTnLst>
                                </p:cTn>
                              </p:par>
                              <p:par>
                                <p:cTn id="55" presetID="54" presetClass="entr" presetSubtype="0" accel="100000" fill="hold" grpId="0"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8"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9"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0"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1" dur="500"/>
                                        <p:tgtEl>
                                          <p:spTgt spid="3">
                                            <p:txEl>
                                              <p:pRg st="6" end="6"/>
                                            </p:txEl>
                                          </p:spTgt>
                                        </p:tgtEl>
                                      </p:cBhvr>
                                    </p:animEffect>
                                  </p:childTnLst>
                                </p:cTn>
                              </p:par>
                              <p:par>
                                <p:cTn id="62" presetID="54" presetClass="entr" presetSubtype="0" accel="100000" fill="hold" grpId="0" nodeType="with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65"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66"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7"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8" dur="500"/>
                                        <p:tgtEl>
                                          <p:spTgt spid="3">
                                            <p:txEl>
                                              <p:pRg st="7" end="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4" presetClass="entr" presetSubtype="0" accel="100000" fill="hold" grpId="0"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calcmode="lin" valueType="num">
                                      <p:cBhvr>
                                        <p:cTn id="73"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74"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75"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76"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7" dur="500"/>
                                        <p:tgtEl>
                                          <p:spTgt spid="3">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4" presetClass="entr" presetSubtype="0" accel="100000" fill="hold" grpId="0" nodeType="click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 calcmode="lin" valueType="num">
                                      <p:cBhvr>
                                        <p:cTn id="82" dur="5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83" dur="5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84"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85" dur="5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8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458200" cy="5364163"/>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5400" dirty="0" smtClean="0">
                <a:latin typeface="Century Schoolbook" panose="02040604050505020304" pitchFamily="18" charset="0"/>
              </a:rPr>
              <a:t>Thank you for Coming!  </a:t>
            </a:r>
          </a:p>
          <a:p>
            <a:pPr marL="0" indent="0" algn="ctr">
              <a:buNone/>
            </a:pPr>
            <a:endParaRPr lang="en-US" sz="5400" dirty="0" smtClean="0">
              <a:latin typeface="Century Schoolbook" panose="02040604050505020304" pitchFamily="18" charset="0"/>
            </a:endParaRPr>
          </a:p>
          <a:p>
            <a:pPr marL="0" indent="0" algn="ctr">
              <a:buNone/>
            </a:pPr>
            <a:r>
              <a:rPr lang="en-US" sz="4000" dirty="0" smtClean="0">
                <a:latin typeface="Century Schoolbook" panose="02040604050505020304" pitchFamily="18" charset="0"/>
              </a:rPr>
              <a:t>Any Questions?</a:t>
            </a:r>
            <a:endParaRPr lang="en-US" sz="4000" dirty="0">
              <a:latin typeface="Century Schoolbook" panose="02040604050505020304" pitchFamily="18" charset="0"/>
            </a:endParaRPr>
          </a:p>
        </p:txBody>
      </p:sp>
    </p:spTree>
    <p:extLst>
      <p:ext uri="{BB962C8B-B14F-4D97-AF65-F5344CB8AC3E}">
        <p14:creationId xmlns:p14="http://schemas.microsoft.com/office/powerpoint/2010/main" val="2338291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Percentages</a:t>
            </a:r>
            <a:endParaRPr lang="en-US" dirty="0"/>
          </a:p>
        </p:txBody>
      </p:sp>
      <p:sp>
        <p:nvSpPr>
          <p:cNvPr id="3" name="Content Placeholder 2"/>
          <p:cNvSpPr>
            <a:spLocks noGrp="1"/>
          </p:cNvSpPr>
          <p:nvPr>
            <p:ph idx="1"/>
          </p:nvPr>
        </p:nvSpPr>
        <p:spPr>
          <a:xfrm>
            <a:off x="1143000" y="1295400"/>
            <a:ext cx="7696199" cy="5410200"/>
          </a:xfrm>
        </p:spPr>
        <p:txBody>
          <a:bodyPr numCol="2">
            <a:noAutofit/>
          </a:bodyPr>
          <a:lstStyle/>
          <a:p>
            <a:r>
              <a:rPr lang="en-US" sz="2000" dirty="0" smtClean="0">
                <a:latin typeface="Century Schoolbook" panose="02040604050505020304" pitchFamily="18" charset="0"/>
              </a:rPr>
              <a:t>Reading*, Math, Science, History</a:t>
            </a:r>
            <a:endParaRPr lang="en-US" sz="2000" dirty="0">
              <a:latin typeface="Century Schoolbook" panose="02040604050505020304" pitchFamily="18" charset="0"/>
            </a:endParaRPr>
          </a:p>
          <a:p>
            <a:pPr lvl="1"/>
            <a:r>
              <a:rPr lang="en-US" dirty="0">
                <a:latin typeface="Century Schoolbook" panose="02040604050505020304" pitchFamily="18" charset="0"/>
              </a:rPr>
              <a:t>Tests/Quizzes – 70%</a:t>
            </a:r>
          </a:p>
          <a:p>
            <a:pPr lvl="1"/>
            <a:r>
              <a:rPr lang="en-US" dirty="0" smtClean="0">
                <a:latin typeface="Century Schoolbook" panose="02040604050505020304" pitchFamily="18" charset="0"/>
              </a:rPr>
              <a:t>Novel Homework/Classwork </a:t>
            </a:r>
            <a:r>
              <a:rPr lang="en-US" dirty="0">
                <a:latin typeface="Century Schoolbook" panose="02040604050505020304" pitchFamily="18" charset="0"/>
              </a:rPr>
              <a:t>– 20%</a:t>
            </a:r>
          </a:p>
          <a:p>
            <a:pPr lvl="1"/>
            <a:r>
              <a:rPr lang="en-US" dirty="0">
                <a:latin typeface="Century Schoolbook" panose="02040604050505020304" pitchFamily="18" charset="0"/>
              </a:rPr>
              <a:t>Work Habits – 10%</a:t>
            </a:r>
          </a:p>
          <a:p>
            <a:pPr lvl="1"/>
            <a:r>
              <a:rPr lang="en-US" dirty="0" smtClean="0">
                <a:latin typeface="Century Schoolbook" panose="02040604050505020304" pitchFamily="18" charset="0"/>
              </a:rPr>
              <a:t>* Poetry </a:t>
            </a:r>
            <a:r>
              <a:rPr lang="en-US" dirty="0">
                <a:latin typeface="Century Schoolbook" panose="02040604050505020304" pitchFamily="18" charset="0"/>
              </a:rPr>
              <a:t>is worked into the reading grade. </a:t>
            </a:r>
          </a:p>
          <a:p>
            <a:pPr marL="0" indent="0">
              <a:buNone/>
            </a:pPr>
            <a:endParaRPr lang="en-US" dirty="0" smtClean="0">
              <a:latin typeface="Century Schoolbook" panose="02040604050505020304" pitchFamily="18" charset="0"/>
            </a:endParaRPr>
          </a:p>
          <a:p>
            <a:endParaRPr lang="en-US" dirty="0">
              <a:latin typeface="Century Schoolbook" panose="02040604050505020304" pitchFamily="18" charset="0"/>
            </a:endParaRPr>
          </a:p>
          <a:p>
            <a:endParaRPr lang="en-US" dirty="0" smtClean="0">
              <a:latin typeface="Century Schoolbook" panose="02040604050505020304" pitchFamily="18" charset="0"/>
            </a:endParaRPr>
          </a:p>
          <a:p>
            <a:endParaRPr lang="en-US" dirty="0">
              <a:latin typeface="Century Schoolbook" panose="02040604050505020304" pitchFamily="18" charset="0"/>
            </a:endParaRPr>
          </a:p>
          <a:p>
            <a:endParaRPr lang="en-US" dirty="0" smtClean="0">
              <a:latin typeface="Century Schoolbook" panose="02040604050505020304" pitchFamily="18" charset="0"/>
            </a:endParaRPr>
          </a:p>
          <a:p>
            <a:pPr marL="0" indent="0">
              <a:buNone/>
            </a:pPr>
            <a:endParaRPr lang="en-US" dirty="0">
              <a:latin typeface="Century Schoolbook" panose="02040604050505020304" pitchFamily="18" charset="0"/>
            </a:endParaRPr>
          </a:p>
          <a:p>
            <a:r>
              <a:rPr lang="en-US" sz="2000" dirty="0" smtClean="0">
                <a:latin typeface="Century Schoolbook" panose="02040604050505020304" pitchFamily="18" charset="0"/>
              </a:rPr>
              <a:t>English</a:t>
            </a:r>
            <a:r>
              <a:rPr lang="en-US" sz="2000" dirty="0">
                <a:latin typeface="Century Schoolbook" panose="02040604050505020304" pitchFamily="18" charset="0"/>
              </a:rPr>
              <a:t>:</a:t>
            </a:r>
          </a:p>
          <a:p>
            <a:pPr lvl="1"/>
            <a:r>
              <a:rPr lang="en-US" dirty="0" err="1">
                <a:latin typeface="Century Schoolbook" panose="02040604050505020304" pitchFamily="18" charset="0"/>
              </a:rPr>
              <a:t>Shurley</a:t>
            </a:r>
            <a:r>
              <a:rPr lang="en-US" dirty="0">
                <a:latin typeface="Century Schoolbook" panose="02040604050505020304" pitchFamily="18" charset="0"/>
              </a:rPr>
              <a:t> English Tests:  35%</a:t>
            </a:r>
          </a:p>
          <a:p>
            <a:pPr lvl="1"/>
            <a:r>
              <a:rPr lang="en-US" dirty="0">
                <a:latin typeface="Century Schoolbook" panose="02040604050505020304" pitchFamily="18" charset="0"/>
              </a:rPr>
              <a:t>Homework (English &amp; WW) – 15%</a:t>
            </a:r>
          </a:p>
          <a:p>
            <a:pPr lvl="1"/>
            <a:r>
              <a:rPr lang="en-US" dirty="0">
                <a:latin typeface="Century Schoolbook" panose="02040604050505020304" pitchFamily="18" charset="0"/>
              </a:rPr>
              <a:t>Wordly Wise &amp; Spelling Tests– 25% </a:t>
            </a:r>
          </a:p>
          <a:p>
            <a:pPr lvl="1"/>
            <a:r>
              <a:rPr lang="en-US" dirty="0">
                <a:latin typeface="Century Schoolbook" panose="02040604050505020304" pitchFamily="18" charset="0"/>
              </a:rPr>
              <a:t>Writing (Essays &amp; Creative) – 15% </a:t>
            </a:r>
          </a:p>
          <a:p>
            <a:pPr lvl="1"/>
            <a:r>
              <a:rPr lang="en-US" dirty="0">
                <a:latin typeface="Century Schoolbook" panose="02040604050505020304" pitchFamily="18" charset="0"/>
              </a:rPr>
              <a:t>Work Habits – 10</a:t>
            </a:r>
            <a:r>
              <a:rPr lang="en-US" dirty="0" smtClean="0">
                <a:latin typeface="Century Schoolbook" panose="02040604050505020304" pitchFamily="18" charset="0"/>
              </a:rPr>
              <a:t>%</a:t>
            </a:r>
            <a:endParaRPr lang="en-US" dirty="0">
              <a:latin typeface="Century Schoolbook" panose="02040604050505020304" pitchFamily="18" charset="0"/>
            </a:endParaRPr>
          </a:p>
        </p:txBody>
      </p:sp>
    </p:spTree>
    <p:extLst>
      <p:ext uri="{BB962C8B-B14F-4D97-AF65-F5344CB8AC3E}">
        <p14:creationId xmlns:p14="http://schemas.microsoft.com/office/powerpoint/2010/main" val="1020038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5377" y="1219200"/>
            <a:ext cx="7249048" cy="5032147"/>
          </a:xfrm>
          <a:prstGeom prst="rect">
            <a:avLst/>
          </a:prstGeom>
        </p:spPr>
        <p:txBody>
          <a:bodyPr wrap="square">
            <a:spAutoFit/>
          </a:bodyPr>
          <a:lstStyle/>
          <a:p>
            <a:pPr algn="ctr"/>
            <a:r>
              <a:rPr lang="en-US" sz="1500" b="1" dirty="0">
                <a:latin typeface="Calibri" panose="020F0502020204030204" pitchFamily="34" charset="0"/>
                <a:ea typeface="Calibri" panose="020F0502020204030204" pitchFamily="34" charset="0"/>
                <a:cs typeface="Times New Roman" panose="02020603050405020304" pitchFamily="18" charset="0"/>
              </a:rPr>
              <a:t>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r>
              <a:rPr lang="en-US" sz="2100" b="1" dirty="0">
                <a:latin typeface="Calibri" panose="020F0502020204030204" pitchFamily="34" charset="0"/>
                <a:ea typeface="Calibri" panose="020F0502020204030204" pitchFamily="34" charset="0"/>
                <a:cs typeface="Times New Roman" panose="02020603050405020304" pitchFamily="18" charset="0"/>
              </a:rPr>
              <a:t>When:</a:t>
            </a:r>
            <a:r>
              <a:rPr lang="en-US" sz="2100" dirty="0">
                <a:latin typeface="Calibri" panose="020F0502020204030204" pitchFamily="34" charset="0"/>
                <a:ea typeface="Calibri" panose="020F0502020204030204" pitchFamily="34" charset="0"/>
                <a:cs typeface="Times New Roman" panose="02020603050405020304" pitchFamily="18" charset="0"/>
              </a:rPr>
              <a:t> </a:t>
            </a:r>
            <a:r>
              <a:rPr lang="en-US" sz="1500" dirty="0">
                <a:latin typeface="Calibri" panose="020F0502020204030204" pitchFamily="34" charset="0"/>
                <a:ea typeface="Calibri" panose="020F0502020204030204" pitchFamily="34" charset="0"/>
                <a:cs typeface="Times New Roman" panose="02020603050405020304" pitchFamily="18" charset="0"/>
              </a:rPr>
              <a:t>Mondays through Thursdays after school until 4:00pm.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r>
              <a:rPr lang="en-US" sz="1500" dirty="0">
                <a:latin typeface="Calibri" panose="020F0502020204030204" pitchFamily="34" charset="0"/>
                <a:ea typeface="Calibri" panose="020F0502020204030204" pitchFamily="34" charset="0"/>
                <a:cs typeface="Times New Roman" panose="02020603050405020304" pitchFamily="18" charset="0"/>
              </a:rPr>
              <a:t>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r>
              <a:rPr lang="en-US" sz="2100" b="1" dirty="0">
                <a:latin typeface="Calibri" panose="020F0502020204030204" pitchFamily="34" charset="0"/>
                <a:ea typeface="Calibri" panose="020F0502020204030204" pitchFamily="34" charset="0"/>
                <a:cs typeface="Times New Roman" panose="02020603050405020304" pitchFamily="18" charset="0"/>
              </a:rPr>
              <a:t>Where:</a:t>
            </a:r>
            <a:r>
              <a:rPr lang="en-US" sz="2100" dirty="0">
                <a:latin typeface="Calibri" panose="020F0502020204030204" pitchFamily="34" charset="0"/>
                <a:ea typeface="Calibri" panose="020F0502020204030204" pitchFamily="34" charset="0"/>
                <a:cs typeface="Times New Roman" panose="02020603050405020304" pitchFamily="18" charset="0"/>
              </a:rPr>
              <a:t> </a:t>
            </a:r>
            <a:r>
              <a:rPr lang="en-US" sz="1500" dirty="0">
                <a:latin typeface="Calibri" panose="020F0502020204030204" pitchFamily="34" charset="0"/>
                <a:ea typeface="Calibri" panose="020F0502020204030204" pitchFamily="34" charset="0"/>
                <a:cs typeface="Times New Roman" panose="02020603050405020304" pitchFamily="18" charset="0"/>
              </a:rPr>
              <a:t>Fifth grade classroom</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r>
              <a:rPr lang="en-US" sz="1500" dirty="0">
                <a:latin typeface="Calibri" panose="020F0502020204030204" pitchFamily="34" charset="0"/>
                <a:ea typeface="Calibri" panose="020F0502020204030204" pitchFamily="34" charset="0"/>
                <a:cs typeface="Times New Roman" panose="02020603050405020304" pitchFamily="18" charset="0"/>
              </a:rPr>
              <a:t>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r>
              <a:rPr lang="en-US" sz="2100" b="1" dirty="0">
                <a:latin typeface="Calibri" panose="020F0502020204030204" pitchFamily="34" charset="0"/>
                <a:ea typeface="Calibri" panose="020F0502020204030204" pitchFamily="34" charset="0"/>
                <a:cs typeface="Times New Roman" panose="02020603050405020304" pitchFamily="18" charset="0"/>
              </a:rPr>
              <a:t>Who:</a:t>
            </a:r>
            <a:r>
              <a:rPr lang="en-US" sz="2100" dirty="0">
                <a:latin typeface="Calibri" panose="020F0502020204030204" pitchFamily="34" charset="0"/>
                <a:ea typeface="Calibri" panose="020F0502020204030204" pitchFamily="34" charset="0"/>
                <a:cs typeface="Times New Roman" panose="02020603050405020304" pitchFamily="18" charset="0"/>
              </a:rPr>
              <a:t> </a:t>
            </a:r>
            <a:r>
              <a:rPr lang="en-US" sz="1500" dirty="0">
                <a:latin typeface="Calibri" panose="020F0502020204030204" pitchFamily="34" charset="0"/>
                <a:ea typeface="Calibri" panose="020F0502020204030204" pitchFamily="34" charset="0"/>
                <a:cs typeface="Times New Roman" panose="02020603050405020304" pitchFamily="18" charset="0"/>
              </a:rPr>
              <a:t>Quarter 1 will be by invitation and Quarters 2-4 will expand to students with a C grade or lower.</a:t>
            </a:r>
          </a:p>
          <a:p>
            <a:r>
              <a:rPr lang="en-US" sz="1500" dirty="0">
                <a:latin typeface="Calibri" panose="020F0502020204030204" pitchFamily="34" charset="0"/>
                <a:ea typeface="Calibri" panose="020F0502020204030204" pitchFamily="34" charset="0"/>
                <a:cs typeface="Times New Roman" panose="02020603050405020304" pitchFamily="18" charset="0"/>
              </a:rPr>
              <a:t>(Homework help is only available for current 5</a:t>
            </a:r>
            <a:r>
              <a:rPr lang="en-US" sz="1500" baseline="30000" dirty="0">
                <a:latin typeface="Calibri" panose="020F0502020204030204" pitchFamily="34" charset="0"/>
                <a:ea typeface="Calibri" panose="020F0502020204030204" pitchFamily="34" charset="0"/>
                <a:cs typeface="Times New Roman" panose="02020603050405020304" pitchFamily="18" charset="0"/>
              </a:rPr>
              <a:t>th</a:t>
            </a:r>
            <a:r>
              <a:rPr lang="en-US" sz="1500" dirty="0">
                <a:latin typeface="Calibri" panose="020F0502020204030204" pitchFamily="34" charset="0"/>
                <a:ea typeface="Calibri" panose="020F0502020204030204" pitchFamily="34" charset="0"/>
                <a:cs typeface="Times New Roman" panose="02020603050405020304" pitchFamily="18" charset="0"/>
              </a:rPr>
              <a:t> grade students. Please make other arrangements for siblings.)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r>
              <a:rPr lang="en-US" sz="1500" dirty="0">
                <a:latin typeface="Calibri" panose="020F0502020204030204" pitchFamily="34" charset="0"/>
                <a:ea typeface="Calibri" panose="020F0502020204030204" pitchFamily="34" charset="0"/>
                <a:cs typeface="Times New Roman" panose="02020603050405020304" pitchFamily="18" charset="0"/>
              </a:rPr>
              <a:t>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r>
              <a:rPr lang="en-US" sz="2100" b="1" dirty="0">
                <a:latin typeface="Calibri" panose="020F0502020204030204" pitchFamily="34" charset="0"/>
                <a:ea typeface="Calibri" panose="020F0502020204030204" pitchFamily="34" charset="0"/>
                <a:cs typeface="Times New Roman" panose="02020603050405020304" pitchFamily="18" charset="0"/>
              </a:rPr>
              <a:t>Cost:</a:t>
            </a:r>
            <a:r>
              <a:rPr lang="en-US" sz="1500" dirty="0">
                <a:latin typeface="Calibri" panose="020F0502020204030204" pitchFamily="34" charset="0"/>
                <a:ea typeface="Calibri" panose="020F0502020204030204" pitchFamily="34" charset="0"/>
                <a:cs typeface="Times New Roman" panose="02020603050405020304" pitchFamily="18" charset="0"/>
              </a:rPr>
              <a:t>  </a:t>
            </a:r>
            <a:r>
              <a:rPr lang="en-US" sz="2100" dirty="0">
                <a:latin typeface="Calibri" panose="020F0502020204030204" pitchFamily="34" charset="0"/>
                <a:ea typeface="Calibri" panose="020F0502020204030204" pitchFamily="34" charset="0"/>
                <a:cs typeface="Times New Roman" panose="02020603050405020304" pitchFamily="18" charset="0"/>
              </a:rPr>
              <a:t>FREE!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500" dirty="0">
                <a:latin typeface="Calibri" panose="020F0502020204030204" pitchFamily="34" charset="0"/>
                <a:ea typeface="Calibri" panose="020F0502020204030204" pitchFamily="34" charset="0"/>
                <a:cs typeface="Times New Roman" panose="02020603050405020304" pitchFamily="18" charset="0"/>
              </a:rPr>
              <a:t>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r>
              <a:rPr lang="en-US" sz="2100" b="1" dirty="0">
                <a:latin typeface="Calibri" panose="020F0502020204030204" pitchFamily="34" charset="0"/>
                <a:ea typeface="Calibri" panose="020F0502020204030204" pitchFamily="34" charset="0"/>
                <a:cs typeface="Times New Roman" panose="02020603050405020304" pitchFamily="18" charset="0"/>
              </a:rPr>
              <a:t>How do I sign up?</a:t>
            </a:r>
            <a:r>
              <a:rPr lang="en-US" sz="2100" dirty="0">
                <a:latin typeface="Calibri" panose="020F0502020204030204" pitchFamily="34" charset="0"/>
                <a:ea typeface="Calibri" panose="020F0502020204030204" pitchFamily="34" charset="0"/>
                <a:cs typeface="Times New Roman" panose="02020603050405020304" pitchFamily="18" charset="0"/>
              </a:rPr>
              <a:t> </a:t>
            </a:r>
            <a:r>
              <a:rPr lang="en-US" sz="1500" dirty="0">
                <a:latin typeface="Calibri" panose="020F0502020204030204" pitchFamily="34" charset="0"/>
                <a:ea typeface="Calibri" panose="020F0502020204030204" pitchFamily="34" charset="0"/>
                <a:cs typeface="Times New Roman" panose="02020603050405020304" pitchFamily="18" charset="0"/>
              </a:rPr>
              <a:t>Please email your child’s teacher by 12:00pm on the homework help day if you would like your child to attend. If your child plans on attending every Monday, </a:t>
            </a:r>
            <a:r>
              <a:rPr lang="en-US" sz="1500" dirty="0" err="1">
                <a:latin typeface="Calibri" panose="020F0502020204030204" pitchFamily="34" charset="0"/>
                <a:ea typeface="Calibri" panose="020F0502020204030204" pitchFamily="34" charset="0"/>
                <a:cs typeface="Times New Roman" panose="02020603050405020304" pitchFamily="18" charset="0"/>
              </a:rPr>
              <a:t>etc</a:t>
            </a:r>
            <a:r>
              <a:rPr lang="en-US" sz="1500" dirty="0">
                <a:latin typeface="Calibri" panose="020F0502020204030204" pitchFamily="34" charset="0"/>
                <a:ea typeface="Calibri" panose="020F0502020204030204" pitchFamily="34" charset="0"/>
                <a:cs typeface="Times New Roman" panose="02020603050405020304" pitchFamily="18" charset="0"/>
              </a:rPr>
              <a:t>…, you can let us know that and not have to email every week.</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r>
              <a:rPr lang="en-US" sz="1500" dirty="0">
                <a:latin typeface="Calibri" panose="020F0502020204030204" pitchFamily="34" charset="0"/>
                <a:ea typeface="Calibri" panose="020F0502020204030204" pitchFamily="34" charset="0"/>
                <a:cs typeface="Times New Roman" panose="02020603050405020304" pitchFamily="18" charset="0"/>
              </a:rPr>
              <a:t>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r>
              <a:rPr lang="en-US" sz="2100" b="1" dirty="0">
                <a:latin typeface="Calibri" panose="020F0502020204030204" pitchFamily="34" charset="0"/>
                <a:ea typeface="Calibri" panose="020F0502020204030204" pitchFamily="34" charset="0"/>
                <a:cs typeface="Times New Roman" panose="02020603050405020304" pitchFamily="18" charset="0"/>
              </a:rPr>
              <a:t>Transportation</a:t>
            </a:r>
            <a:r>
              <a:rPr lang="en-US" sz="1500" b="1" dirty="0">
                <a:latin typeface="Calibri" panose="020F0502020204030204" pitchFamily="34" charset="0"/>
                <a:ea typeface="Calibri" panose="020F0502020204030204" pitchFamily="34" charset="0"/>
                <a:cs typeface="Times New Roman" panose="02020603050405020304" pitchFamily="18" charset="0"/>
              </a:rPr>
              <a:t>:</a:t>
            </a:r>
            <a:r>
              <a:rPr lang="en-US" sz="1500" dirty="0">
                <a:latin typeface="Calibri" panose="020F0502020204030204" pitchFamily="34" charset="0"/>
                <a:ea typeface="Calibri" panose="020F0502020204030204" pitchFamily="34" charset="0"/>
                <a:cs typeface="Times New Roman" panose="02020603050405020304" pitchFamily="18" charset="0"/>
              </a:rPr>
              <a:t> Unfortunately, late bussing is not available. You will have to pick up your child at 4:00 from door 2. TEL is also available until 6:00 for a fee. Contact Jenny DeBrey for more information regarding TEL.  </a:t>
            </a:r>
            <a:r>
              <a:rPr lang="en-US" sz="15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jdebrey@eagleridgeacademy.org</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6"/>
          <p:cNvSpPr>
            <a:spLocks noGrp="1"/>
          </p:cNvSpPr>
          <p:nvPr>
            <p:ph type="title" idx="4294967295"/>
          </p:nvPr>
        </p:nvSpPr>
        <p:spPr>
          <a:xfrm>
            <a:off x="1524000" y="457200"/>
            <a:ext cx="7210425" cy="810816"/>
          </a:xfrm>
        </p:spPr>
        <p:txBody>
          <a:bodyPr>
            <a:noAutofit/>
          </a:bodyPr>
          <a:lstStyle/>
          <a:p>
            <a:r>
              <a:rPr lang="en-US" sz="4500" b="1" dirty="0">
                <a:latin typeface="Book Antiqua" panose="02040602050305030304" pitchFamily="18" charset="0"/>
                <a:ea typeface="Calibri" panose="020F0502020204030204" pitchFamily="34" charset="0"/>
                <a:cs typeface="Times New Roman" panose="02020603050405020304" pitchFamily="18" charset="0"/>
              </a:rPr>
              <a:t>Homework Help </a:t>
            </a:r>
            <a:endParaRPr lang="en-US" sz="4500" dirty="0">
              <a:latin typeface="Book Antiqua" panose="02040602050305030304" pitchFamily="18" charset="0"/>
            </a:endParaRPr>
          </a:p>
        </p:txBody>
      </p:sp>
    </p:spTree>
    <p:extLst>
      <p:ext uri="{BB962C8B-B14F-4D97-AF65-F5344CB8AC3E}">
        <p14:creationId xmlns:p14="http://schemas.microsoft.com/office/powerpoint/2010/main" val="1940234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Habits</a:t>
            </a:r>
            <a:endParaRPr lang="en-US" dirty="0"/>
          </a:p>
        </p:txBody>
      </p:sp>
      <p:sp>
        <p:nvSpPr>
          <p:cNvPr id="3" name="Content Placeholder 2"/>
          <p:cNvSpPr>
            <a:spLocks noGrp="1"/>
          </p:cNvSpPr>
          <p:nvPr>
            <p:ph idx="1"/>
          </p:nvPr>
        </p:nvSpPr>
        <p:spPr>
          <a:xfrm>
            <a:off x="1295400" y="1371600"/>
            <a:ext cx="7543799" cy="5334000"/>
          </a:xfrm>
        </p:spPr>
        <p:txBody>
          <a:bodyPr>
            <a:normAutofit fontScale="70000" lnSpcReduction="20000"/>
          </a:bodyPr>
          <a:lstStyle/>
          <a:p>
            <a:pPr lvl="0"/>
            <a:r>
              <a:rPr lang="en-US" sz="3200" b="1" dirty="0">
                <a:latin typeface="Century Schoolbook" panose="02040604050505020304" pitchFamily="18" charset="0"/>
              </a:rPr>
              <a:t>Follows Directions the First Time: </a:t>
            </a:r>
            <a:r>
              <a:rPr lang="en-US" sz="3200" dirty="0">
                <a:latin typeface="Century Schoolbook" panose="02040604050505020304" pitchFamily="18" charset="0"/>
              </a:rPr>
              <a:t>Student is able to follow a direction without reminders. Student understands classroom routines and follows them with integrity.</a:t>
            </a:r>
          </a:p>
          <a:p>
            <a:pPr lvl="0"/>
            <a:r>
              <a:rPr lang="en-US" sz="3200" b="1" dirty="0">
                <a:latin typeface="Century Schoolbook" panose="02040604050505020304" pitchFamily="18" charset="0"/>
              </a:rPr>
              <a:t>Neatly Completes Notes and Classwork: </a:t>
            </a:r>
            <a:r>
              <a:rPr lang="en-US" sz="3200" dirty="0">
                <a:latin typeface="Century Schoolbook" panose="02040604050505020304" pitchFamily="18" charset="0"/>
              </a:rPr>
              <a:t>Student completes notes as expected during class. Notes are complete, neat, and organized.</a:t>
            </a:r>
          </a:p>
          <a:p>
            <a:pPr lvl="0"/>
            <a:r>
              <a:rPr lang="en-US" sz="3200" b="1" dirty="0">
                <a:latin typeface="Century Schoolbook" panose="02040604050505020304" pitchFamily="18" charset="0"/>
              </a:rPr>
              <a:t>Organization of Materials, Prepared: </a:t>
            </a:r>
            <a:r>
              <a:rPr lang="en-US" sz="3200" dirty="0">
                <a:latin typeface="Century Schoolbook" panose="02040604050505020304" pitchFamily="18" charset="0"/>
              </a:rPr>
              <a:t>Student puts notes, homework, and classwork in correct folders. Student comes to class prepared with all necessary materials.</a:t>
            </a:r>
          </a:p>
          <a:p>
            <a:pPr lvl="0"/>
            <a:r>
              <a:rPr lang="en-US" sz="3200" b="1" dirty="0">
                <a:latin typeface="Century Schoolbook" panose="02040604050505020304" pitchFamily="18" charset="0"/>
              </a:rPr>
              <a:t>Show Excellence in All Work: </a:t>
            </a:r>
            <a:r>
              <a:rPr lang="en-US" sz="3200" dirty="0">
                <a:latin typeface="Century Schoolbook" panose="02040604050505020304" pitchFamily="18" charset="0"/>
              </a:rPr>
              <a:t>Student submits work that demonstrates his/her best work. </a:t>
            </a:r>
            <a:r>
              <a:rPr lang="en-US" sz="3200" dirty="0" smtClean="0">
                <a:latin typeface="Century Schoolbook" panose="02040604050505020304" pitchFamily="18" charset="0"/>
              </a:rPr>
              <a:t>Student </a:t>
            </a:r>
            <a:r>
              <a:rPr lang="en-US" sz="3200" dirty="0">
                <a:latin typeface="Century Schoolbook" panose="02040604050505020304" pitchFamily="18" charset="0"/>
              </a:rPr>
              <a:t>turns in homework on time. Student shows integrity in the completion of homework. </a:t>
            </a:r>
          </a:p>
        </p:txBody>
      </p:sp>
    </p:spTree>
    <p:extLst>
      <p:ext uri="{BB962C8B-B14F-4D97-AF65-F5344CB8AC3E}">
        <p14:creationId xmlns:p14="http://schemas.microsoft.com/office/powerpoint/2010/main" val="1947260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Habits</a:t>
            </a:r>
            <a:endParaRPr lang="en-US" dirty="0"/>
          </a:p>
        </p:txBody>
      </p:sp>
      <p:sp>
        <p:nvSpPr>
          <p:cNvPr id="3" name="Content Placeholder 2"/>
          <p:cNvSpPr>
            <a:spLocks noGrp="1"/>
          </p:cNvSpPr>
          <p:nvPr>
            <p:ph idx="1"/>
          </p:nvPr>
        </p:nvSpPr>
        <p:spPr>
          <a:xfrm>
            <a:off x="1295400" y="1371600"/>
            <a:ext cx="7543799" cy="5334000"/>
          </a:xfrm>
        </p:spPr>
        <p:txBody>
          <a:bodyPr>
            <a:normAutofit fontScale="70000" lnSpcReduction="20000"/>
          </a:bodyPr>
          <a:lstStyle/>
          <a:p>
            <a:pPr lvl="0"/>
            <a:r>
              <a:rPr lang="en-US" sz="3200" b="1" dirty="0" smtClean="0">
                <a:latin typeface="Century Schoolbook" panose="02040604050505020304" pitchFamily="18" charset="0"/>
              </a:rPr>
              <a:t>SLANT During Teacher Instruction and Whole Group Discussion: </a:t>
            </a:r>
            <a:r>
              <a:rPr lang="en-US" sz="3200" dirty="0" smtClean="0">
                <a:latin typeface="Century Schoolbook" panose="02040604050505020304" pitchFamily="18" charset="0"/>
              </a:rPr>
              <a:t>Student remains engaged in class discussion by showing SLANT. (Sit up Straight, Listen, Ask and Answer Questions, Nod your Head, Track the Speaker) Student raises his/her hand to speak, waits to be called on, and stands to answer.</a:t>
            </a:r>
          </a:p>
          <a:p>
            <a:pPr lvl="0"/>
            <a:r>
              <a:rPr lang="en-US" sz="3200" b="1" dirty="0" smtClean="0">
                <a:latin typeface="Century Schoolbook" panose="02040604050505020304" pitchFamily="18" charset="0"/>
              </a:rPr>
              <a:t>Positively Contributes in Small Group Work: </a:t>
            </a:r>
            <a:r>
              <a:rPr lang="en-US" sz="3200" dirty="0" smtClean="0">
                <a:latin typeface="Century Schoolbook" panose="02040604050505020304" pitchFamily="18" charset="0"/>
              </a:rPr>
              <a:t>Student asks and answers questions and remains focused during small group work. Student shows respect to others within his/her group and in other groups. </a:t>
            </a:r>
          </a:p>
          <a:p>
            <a:pPr lvl="0"/>
            <a:r>
              <a:rPr lang="en-US" sz="3200" b="1" dirty="0" smtClean="0">
                <a:latin typeface="Century Schoolbook" panose="02040604050505020304" pitchFamily="18" charset="0"/>
              </a:rPr>
              <a:t>Stamina to Persevere through Independent Work: </a:t>
            </a:r>
            <a:r>
              <a:rPr lang="en-US" sz="3200" dirty="0" smtClean="0">
                <a:latin typeface="Century Schoolbook" panose="02040604050505020304" pitchFamily="18" charset="0"/>
              </a:rPr>
              <a:t>Student uses time wisely in class. Student is able to focus on work without distracting him/herself or others. Student shows perseverance through difficult concepts or problems. </a:t>
            </a:r>
          </a:p>
          <a:p>
            <a:endParaRPr lang="en-US" dirty="0"/>
          </a:p>
        </p:txBody>
      </p:sp>
    </p:spTree>
    <p:extLst>
      <p:ext uri="{BB962C8B-B14F-4D97-AF65-F5344CB8AC3E}">
        <p14:creationId xmlns:p14="http://schemas.microsoft.com/office/powerpoint/2010/main" val="1761517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40162" y="3883025"/>
          <a:ext cx="2797175" cy="279400"/>
        </p:xfrm>
        <a:graphic>
          <a:graphicData uri="http://schemas.openxmlformats.org/drawingml/2006/table">
            <a:tbl>
              <a:tblPr firstRow="1" firstCol="1" bandRow="1">
                <a:tableStyleId>{5C22544A-7EE6-4342-B048-85BDC9FD1C3A}</a:tableStyleId>
              </a:tblPr>
              <a:tblGrid>
                <a:gridCol w="2797175"/>
              </a:tblGrid>
              <a:tr h="279400">
                <a:tc>
                  <a:txBody>
                    <a:bodyPr/>
                    <a:lstStyle/>
                    <a:p>
                      <a:pPr marL="0" marR="0" algn="l">
                        <a:lnSpc>
                          <a:spcPct val="107000"/>
                        </a:lnSpc>
                        <a:spcBef>
                          <a:spcPts val="0"/>
                        </a:spcBef>
                        <a:spcAft>
                          <a:spcPts val="0"/>
                        </a:spcAft>
                      </a:pPr>
                      <a:r>
                        <a:rPr lang="en-US" sz="1100">
                          <a:effectLst/>
                        </a:rPr>
                        <a:t>Student Assessment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54519423"/>
              </p:ext>
            </p:extLst>
          </p:nvPr>
        </p:nvGraphicFramePr>
        <p:xfrm>
          <a:off x="533399" y="255525"/>
          <a:ext cx="8610601" cy="6198471"/>
        </p:xfrm>
        <a:graphic>
          <a:graphicData uri="http://schemas.openxmlformats.org/drawingml/2006/table">
            <a:tbl>
              <a:tblPr firstRow="1" firstCol="1" bandRow="1">
                <a:tableStyleId>{5C22544A-7EE6-4342-B048-85BDC9FD1C3A}</a:tableStyleId>
              </a:tblPr>
              <a:tblGrid>
                <a:gridCol w="1260804"/>
                <a:gridCol w="633592"/>
                <a:gridCol w="689741"/>
                <a:gridCol w="689103"/>
                <a:gridCol w="747805"/>
                <a:gridCol w="1263356"/>
                <a:gridCol w="3326200"/>
              </a:tblGrid>
              <a:tr h="513588">
                <a:tc>
                  <a:txBody>
                    <a:bodyPr/>
                    <a:lstStyle/>
                    <a:p>
                      <a:pPr marL="0" marR="0">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gn="ctr">
                        <a:lnSpc>
                          <a:spcPct val="107000"/>
                        </a:lnSpc>
                        <a:spcBef>
                          <a:spcPts val="0"/>
                        </a:spcBef>
                        <a:spcAft>
                          <a:spcPts val="0"/>
                        </a:spcAft>
                      </a:pPr>
                      <a:r>
                        <a:rPr lang="en-US" sz="1050">
                          <a:effectLst/>
                        </a:rPr>
                        <a:t>English</a:t>
                      </a:r>
                    </a:p>
                    <a:p>
                      <a:pPr marL="0" marR="0" algn="ctr">
                        <a:lnSpc>
                          <a:spcPct val="107000"/>
                        </a:lnSpc>
                        <a:spcBef>
                          <a:spcPts val="0"/>
                        </a:spcBef>
                        <a:spcAft>
                          <a:spcPts val="0"/>
                        </a:spcAft>
                      </a:pPr>
                      <a:r>
                        <a:rPr lang="en-US" sz="1050">
                          <a:effectLst/>
                        </a:rPr>
                        <a:t>(Includes WW)</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tc>
                <a:tc>
                  <a:txBody>
                    <a:bodyPr/>
                    <a:lstStyle/>
                    <a:p>
                      <a:pPr marL="0" marR="0" algn="ctr">
                        <a:lnSpc>
                          <a:spcPct val="107000"/>
                        </a:lnSpc>
                        <a:spcBef>
                          <a:spcPts val="0"/>
                        </a:spcBef>
                        <a:spcAft>
                          <a:spcPts val="0"/>
                        </a:spcAft>
                      </a:pPr>
                      <a:r>
                        <a:rPr lang="en-US" sz="1050">
                          <a:effectLst/>
                        </a:rPr>
                        <a:t>Reading</a:t>
                      </a:r>
                    </a:p>
                    <a:p>
                      <a:pPr marL="0" marR="0" algn="ctr">
                        <a:lnSpc>
                          <a:spcPct val="107000"/>
                        </a:lnSpc>
                        <a:spcBef>
                          <a:spcPts val="0"/>
                        </a:spcBef>
                        <a:spcAft>
                          <a:spcPts val="0"/>
                        </a:spcAft>
                      </a:pPr>
                      <a:r>
                        <a:rPr lang="en-US" sz="1050">
                          <a:effectLst/>
                        </a:rPr>
                        <a:t>(Includes Poetry)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tc>
                <a:tc>
                  <a:txBody>
                    <a:bodyPr/>
                    <a:lstStyle/>
                    <a:p>
                      <a:pPr marL="0" marR="0" algn="ctr">
                        <a:lnSpc>
                          <a:spcPct val="107000"/>
                        </a:lnSpc>
                        <a:spcBef>
                          <a:spcPts val="0"/>
                        </a:spcBef>
                        <a:spcAft>
                          <a:spcPts val="0"/>
                        </a:spcAft>
                      </a:pPr>
                      <a:r>
                        <a:rPr lang="en-US" sz="1050">
                          <a:effectLst/>
                        </a:rPr>
                        <a:t>Science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tc>
                <a:tc>
                  <a:txBody>
                    <a:bodyPr/>
                    <a:lstStyle/>
                    <a:p>
                      <a:pPr marL="0" marR="0" algn="ctr">
                        <a:lnSpc>
                          <a:spcPct val="107000"/>
                        </a:lnSpc>
                        <a:spcBef>
                          <a:spcPts val="0"/>
                        </a:spcBef>
                        <a:spcAft>
                          <a:spcPts val="0"/>
                        </a:spcAft>
                      </a:pPr>
                      <a:r>
                        <a:rPr lang="en-US" sz="1050">
                          <a:effectLst/>
                        </a:rPr>
                        <a:t>History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tc>
                <a:tc>
                  <a:txBody>
                    <a:bodyPr/>
                    <a:lstStyle/>
                    <a:p>
                      <a:pPr marL="0" marR="0" algn="ctr">
                        <a:lnSpc>
                          <a:spcPct val="107000"/>
                        </a:lnSpc>
                        <a:spcBef>
                          <a:spcPts val="0"/>
                        </a:spcBef>
                        <a:spcAft>
                          <a:spcPts val="0"/>
                        </a:spcAft>
                      </a:pPr>
                      <a:r>
                        <a:rPr lang="en-US" sz="1050">
                          <a:effectLst/>
                        </a:rPr>
                        <a:t>Comments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tc>
                <a:tc>
                  <a:txBody>
                    <a:bodyPr/>
                    <a:lstStyle/>
                    <a:p>
                      <a:pPr marL="0" marR="0" algn="ctr">
                        <a:lnSpc>
                          <a:spcPct val="107000"/>
                        </a:lnSpc>
                        <a:spcBef>
                          <a:spcPts val="0"/>
                        </a:spcBef>
                        <a:spcAft>
                          <a:spcPts val="0"/>
                        </a:spcAft>
                      </a:pPr>
                      <a:r>
                        <a:rPr lang="en-US" sz="1050" dirty="0">
                          <a:effectLst/>
                        </a:rPr>
                        <a:t>What does this look like?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684784">
                <a:tc>
                  <a:txBody>
                    <a:bodyPr/>
                    <a:lstStyle/>
                    <a:p>
                      <a:pPr marL="0" marR="0">
                        <a:lnSpc>
                          <a:spcPct val="107000"/>
                        </a:lnSpc>
                        <a:spcBef>
                          <a:spcPts val="0"/>
                        </a:spcBef>
                        <a:spcAft>
                          <a:spcPts val="0"/>
                        </a:spcAft>
                      </a:pPr>
                      <a:r>
                        <a:rPr lang="en-US" sz="1050" dirty="0">
                          <a:effectLst/>
                        </a:rPr>
                        <a:t>Follows Directions the First Time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p>
                    <a:p>
                      <a:pPr marL="0" marR="0">
                        <a:lnSpc>
                          <a:spcPct val="107000"/>
                        </a:lnSpc>
                        <a:spcBef>
                          <a:spcPts val="0"/>
                        </a:spcBef>
                        <a:spcAft>
                          <a:spcPts val="0"/>
                        </a:spcAft>
                      </a:pPr>
                      <a:r>
                        <a:rPr lang="en-US" sz="1050">
                          <a:effectLst/>
                        </a:rPr>
                        <a:t> </a:t>
                      </a:r>
                    </a:p>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Student is able to follow a direction without reminders. Student understands classroom routines and follows them with integrity.</a:t>
                      </a:r>
                    </a:p>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655872">
                <a:tc>
                  <a:txBody>
                    <a:bodyPr/>
                    <a:lstStyle/>
                    <a:p>
                      <a:pPr marL="0" marR="0">
                        <a:lnSpc>
                          <a:spcPct val="107000"/>
                        </a:lnSpc>
                        <a:spcBef>
                          <a:spcPts val="0"/>
                        </a:spcBef>
                        <a:spcAft>
                          <a:spcPts val="0"/>
                        </a:spcAft>
                      </a:pPr>
                      <a:r>
                        <a:rPr lang="en-US" sz="1050">
                          <a:effectLst/>
                        </a:rPr>
                        <a:t>Neatly Completes Notes and Classwork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p>
                    <a:p>
                      <a:pPr marL="0" marR="0">
                        <a:lnSpc>
                          <a:spcPct val="107000"/>
                        </a:lnSpc>
                        <a:spcBef>
                          <a:spcPts val="0"/>
                        </a:spcBef>
                        <a:spcAft>
                          <a:spcPts val="0"/>
                        </a:spcAft>
                      </a:pPr>
                      <a:r>
                        <a:rPr lang="en-US" sz="1050">
                          <a:effectLst/>
                        </a:rPr>
                        <a:t> </a:t>
                      </a:r>
                    </a:p>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Student completes notes as expected during class. Notes are complete, neat, and organized.</a:t>
                      </a:r>
                    </a:p>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684784">
                <a:tc>
                  <a:txBody>
                    <a:bodyPr/>
                    <a:lstStyle/>
                    <a:p>
                      <a:pPr marL="0" marR="0">
                        <a:lnSpc>
                          <a:spcPct val="107000"/>
                        </a:lnSpc>
                        <a:spcBef>
                          <a:spcPts val="0"/>
                        </a:spcBef>
                        <a:spcAft>
                          <a:spcPts val="0"/>
                        </a:spcAft>
                      </a:pPr>
                      <a:r>
                        <a:rPr lang="en-US" sz="1050">
                          <a:effectLst/>
                        </a:rPr>
                        <a:t>Organization of Materials, Prepared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p>
                    <a:p>
                      <a:pPr marL="0" marR="0">
                        <a:lnSpc>
                          <a:spcPct val="107000"/>
                        </a:lnSpc>
                        <a:spcBef>
                          <a:spcPts val="0"/>
                        </a:spcBef>
                        <a:spcAft>
                          <a:spcPts val="0"/>
                        </a:spcAft>
                      </a:pPr>
                      <a:r>
                        <a:rPr lang="en-US" sz="1050">
                          <a:effectLst/>
                        </a:rPr>
                        <a:t> </a:t>
                      </a:r>
                    </a:p>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Student puts notes, homework, and classwork in correct folders. Student comes to class prepared with all necessary materials.</a:t>
                      </a:r>
                    </a:p>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684784">
                <a:tc>
                  <a:txBody>
                    <a:bodyPr/>
                    <a:lstStyle/>
                    <a:p>
                      <a:pPr marL="0" marR="0">
                        <a:lnSpc>
                          <a:spcPct val="107000"/>
                        </a:lnSpc>
                        <a:spcBef>
                          <a:spcPts val="0"/>
                        </a:spcBef>
                        <a:spcAft>
                          <a:spcPts val="0"/>
                        </a:spcAft>
                      </a:pPr>
                      <a:r>
                        <a:rPr lang="en-US" sz="1050">
                          <a:effectLst/>
                        </a:rPr>
                        <a:t>Shows Excellence in All Work</a:t>
                      </a:r>
                    </a:p>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p>
                    <a:p>
                      <a:pPr marL="0" marR="0">
                        <a:lnSpc>
                          <a:spcPct val="107000"/>
                        </a:lnSpc>
                        <a:spcBef>
                          <a:spcPts val="0"/>
                        </a:spcBef>
                        <a:spcAft>
                          <a:spcPts val="0"/>
                        </a:spcAft>
                      </a:pPr>
                      <a:r>
                        <a:rPr lang="en-US" sz="1050">
                          <a:effectLst/>
                        </a:rPr>
                        <a:t> </a:t>
                      </a:r>
                    </a:p>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Student submits work that demonstrates his/her best work. Student turns in homework on time. Student shows integrity in the completion and correction of homework.</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1027176">
                <a:tc>
                  <a:txBody>
                    <a:bodyPr/>
                    <a:lstStyle/>
                    <a:p>
                      <a:pPr marL="0" marR="0">
                        <a:lnSpc>
                          <a:spcPct val="107000"/>
                        </a:lnSpc>
                        <a:spcBef>
                          <a:spcPts val="0"/>
                        </a:spcBef>
                        <a:spcAft>
                          <a:spcPts val="0"/>
                        </a:spcAft>
                      </a:pPr>
                      <a:r>
                        <a:rPr lang="en-US" sz="1050">
                          <a:effectLst/>
                        </a:rPr>
                        <a:t>SLANT During Teacher Instruction and Whole Group Discussion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dirty="0">
                          <a:effectLst/>
                        </a:rPr>
                        <a:t> </a:t>
                      </a:r>
                    </a:p>
                    <a:p>
                      <a:pPr marL="0" marR="0">
                        <a:lnSpc>
                          <a:spcPct val="107000"/>
                        </a:lnSpc>
                        <a:spcBef>
                          <a:spcPts val="0"/>
                        </a:spcBef>
                        <a:spcAft>
                          <a:spcPts val="0"/>
                        </a:spcAft>
                      </a:pPr>
                      <a:r>
                        <a:rPr lang="en-US" sz="1050" dirty="0">
                          <a:effectLst/>
                        </a:rPr>
                        <a:t> </a:t>
                      </a:r>
                    </a:p>
                    <a:p>
                      <a:pPr marL="0" marR="0">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Student remains engaged in class discussion by showing SLANT. (Sit up Straight, Listen, Ask and Answer Questions, Nod your Head, Track the Speaker) Student raises his/her hand to speak, waits to be called on, and stands to answer.</a:t>
                      </a:r>
                    </a:p>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684784">
                <a:tc>
                  <a:txBody>
                    <a:bodyPr/>
                    <a:lstStyle/>
                    <a:p>
                      <a:pPr marL="0" marR="0">
                        <a:lnSpc>
                          <a:spcPct val="107000"/>
                        </a:lnSpc>
                        <a:spcBef>
                          <a:spcPts val="0"/>
                        </a:spcBef>
                        <a:spcAft>
                          <a:spcPts val="0"/>
                        </a:spcAft>
                      </a:pPr>
                      <a:r>
                        <a:rPr lang="en-US" sz="1050">
                          <a:effectLst/>
                        </a:rPr>
                        <a:t>Positively Contributes in Small Group Work</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p>
                    <a:p>
                      <a:pPr marL="0" marR="0">
                        <a:lnSpc>
                          <a:spcPct val="107000"/>
                        </a:lnSpc>
                        <a:spcBef>
                          <a:spcPts val="0"/>
                        </a:spcBef>
                        <a:spcAft>
                          <a:spcPts val="0"/>
                        </a:spcAft>
                      </a:pPr>
                      <a:r>
                        <a:rPr lang="en-US" sz="1050">
                          <a:effectLst/>
                        </a:rPr>
                        <a:t> </a:t>
                      </a:r>
                    </a:p>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dirty="0">
                          <a:effectLst/>
                        </a:rPr>
                        <a:t>Student asks and answers questions and remains focused during small group work. Student shows respect to others within his/her group and in other groups.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855980">
                <a:tc>
                  <a:txBody>
                    <a:bodyPr/>
                    <a:lstStyle/>
                    <a:p>
                      <a:pPr marL="0" marR="0">
                        <a:lnSpc>
                          <a:spcPct val="107000"/>
                        </a:lnSpc>
                        <a:spcBef>
                          <a:spcPts val="0"/>
                        </a:spcBef>
                        <a:spcAft>
                          <a:spcPts val="0"/>
                        </a:spcAft>
                      </a:pPr>
                      <a:r>
                        <a:rPr lang="en-US" sz="1050">
                          <a:effectLst/>
                        </a:rPr>
                        <a:t>Stamina to Persevere Through Independent Work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p>
                    <a:p>
                      <a:pPr marL="0" marR="0">
                        <a:lnSpc>
                          <a:spcPct val="107000"/>
                        </a:lnSpc>
                        <a:spcBef>
                          <a:spcPts val="0"/>
                        </a:spcBef>
                        <a:spcAft>
                          <a:spcPts val="0"/>
                        </a:spcAft>
                      </a:pPr>
                      <a:r>
                        <a:rPr lang="en-US" sz="1050">
                          <a:effectLst/>
                        </a:rPr>
                        <a:t> </a:t>
                      </a:r>
                    </a:p>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dirty="0">
                          <a:effectLst/>
                        </a:rPr>
                        <a:t>Student uses time wisely in class. Student is able to focus on work without distracting him/herself or others. Student shows perseverance through difficult concepts or problems. </a:t>
                      </a:r>
                    </a:p>
                    <a:p>
                      <a:pPr marL="0" marR="0">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r h="406719">
                <a:tc>
                  <a:txBody>
                    <a:bodyPr/>
                    <a:lstStyle/>
                    <a:p>
                      <a:pPr marL="0" marR="0" algn="r">
                        <a:lnSpc>
                          <a:spcPct val="107000"/>
                        </a:lnSpc>
                        <a:spcBef>
                          <a:spcPts val="0"/>
                        </a:spcBef>
                        <a:spcAft>
                          <a:spcPts val="0"/>
                        </a:spcAft>
                      </a:pPr>
                      <a:r>
                        <a:rPr lang="en-US" sz="1050">
                          <a:effectLst/>
                        </a:rPr>
                        <a:t>TOTAL</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nchor="ctr"/>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c>
                  <a:txBody>
                    <a:bodyPr/>
                    <a:lstStyle/>
                    <a:p>
                      <a:pPr marL="0" marR="0">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757" marR="48757" marT="0" marB="0"/>
                </a:tc>
              </a:tr>
            </a:tbl>
          </a:graphicData>
        </a:graphic>
      </p:graphicFrame>
      <p:sp>
        <p:nvSpPr>
          <p:cNvPr id="7" name="Rectangle 6"/>
          <p:cNvSpPr/>
          <p:nvPr/>
        </p:nvSpPr>
        <p:spPr>
          <a:xfrm>
            <a:off x="1219200" y="6488409"/>
            <a:ext cx="6477001"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0-5 = Not Yet; 6-7 = Progressing; , 8-9  = Meets; 10 = Exceeds</a:t>
            </a:r>
            <a:endParaRPr lang="en-US" dirty="0"/>
          </a:p>
        </p:txBody>
      </p:sp>
    </p:spTree>
    <p:extLst>
      <p:ext uri="{BB962C8B-B14F-4D97-AF65-F5344CB8AC3E}">
        <p14:creationId xmlns:p14="http://schemas.microsoft.com/office/powerpoint/2010/main" val="3509735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solidFill>
                  <a:schemeClr val="accent2">
                    <a:lumMod val="75000"/>
                  </a:schemeClr>
                </a:solidFill>
              </a:rPr>
              <a:t>English &amp; Writing</a:t>
            </a:r>
            <a:endParaRPr lang="en-US" dirty="0">
              <a:solidFill>
                <a:schemeClr val="accent2">
                  <a:lumMod val="75000"/>
                </a:schemeClr>
              </a:solidFill>
            </a:endParaRPr>
          </a:p>
        </p:txBody>
      </p:sp>
      <p:sp>
        <p:nvSpPr>
          <p:cNvPr id="3" name="Content Placeholder 2"/>
          <p:cNvSpPr>
            <a:spLocks noGrp="1"/>
          </p:cNvSpPr>
          <p:nvPr>
            <p:ph idx="1"/>
          </p:nvPr>
        </p:nvSpPr>
        <p:spPr>
          <a:xfrm>
            <a:off x="914400" y="914400"/>
            <a:ext cx="8229600" cy="5867400"/>
          </a:xfrm>
        </p:spPr>
        <p:txBody>
          <a:bodyPr>
            <a:noAutofit/>
          </a:bodyPr>
          <a:lstStyle/>
          <a:p>
            <a:r>
              <a:rPr lang="en-US" sz="2000" dirty="0" smtClean="0">
                <a:latin typeface="Century Schoolbook" panose="02040604050505020304" pitchFamily="18" charset="0"/>
              </a:rPr>
              <a:t>Shurley English </a:t>
            </a:r>
          </a:p>
          <a:p>
            <a:r>
              <a:rPr lang="en-US" sz="2000" dirty="0" smtClean="0">
                <a:latin typeface="Century Schoolbook" panose="02040604050505020304" pitchFamily="18" charset="0"/>
              </a:rPr>
              <a:t>Includes a strong grammar component which can be difficult for new students. </a:t>
            </a:r>
          </a:p>
          <a:p>
            <a:pPr lvl="1"/>
            <a:r>
              <a:rPr lang="en-US" sz="2000" dirty="0" smtClean="0">
                <a:latin typeface="Century Schoolbook" panose="02040604050505020304" pitchFamily="18" charset="0"/>
              </a:rPr>
              <a:t>Link to a parent help packet is on the website. </a:t>
            </a:r>
          </a:p>
          <a:p>
            <a:pPr lvl="1"/>
            <a:r>
              <a:rPr lang="en-US" sz="2000" dirty="0" smtClean="0">
                <a:latin typeface="Century Schoolbook" panose="02040604050505020304" pitchFamily="18" charset="0"/>
              </a:rPr>
              <a:t>Classifying sentences, jingles, and grammar and spelling rules</a:t>
            </a:r>
          </a:p>
          <a:p>
            <a:pPr lvl="1"/>
            <a:r>
              <a:rPr lang="en-US" sz="2000" dirty="0" smtClean="0">
                <a:latin typeface="Century Schoolbook" panose="02040604050505020304" pitchFamily="18" charset="0"/>
              </a:rPr>
              <a:t>Writing assignments about once every two weeks.</a:t>
            </a:r>
          </a:p>
          <a:p>
            <a:r>
              <a:rPr lang="en-US" sz="2000" dirty="0" smtClean="0">
                <a:latin typeface="Century Schoolbook" panose="02040604050505020304" pitchFamily="18" charset="0"/>
              </a:rPr>
              <a:t>Classroom Practices (CP) are in the book. </a:t>
            </a:r>
          </a:p>
          <a:p>
            <a:pPr lvl="1"/>
            <a:r>
              <a:rPr lang="en-US" sz="2000" dirty="0" smtClean="0">
                <a:latin typeface="Century Schoolbook" panose="02040604050505020304" pitchFamily="18" charset="0"/>
              </a:rPr>
              <a:t>Worksheets are handed out in class.</a:t>
            </a:r>
          </a:p>
          <a:p>
            <a:pPr lvl="1"/>
            <a:r>
              <a:rPr lang="en-US" sz="2000" dirty="0" smtClean="0">
                <a:latin typeface="Century Schoolbook" panose="02040604050505020304" pitchFamily="18" charset="0"/>
              </a:rPr>
              <a:t>If I give writing assignment, the details will be on Planbook.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8234</TotalTime>
  <Words>1791</Words>
  <Application>Microsoft Office PowerPoint</Application>
  <PresentationFormat>On-screen Show (4:3)</PresentationFormat>
  <Paragraphs>512</Paragraphs>
  <Slides>30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Arial Rounded MT Bold</vt:lpstr>
      <vt:lpstr>Book Antiqua</vt:lpstr>
      <vt:lpstr>Calibri</vt:lpstr>
      <vt:lpstr>Century Gothic</vt:lpstr>
      <vt:lpstr>Century Schoolbook</vt:lpstr>
      <vt:lpstr>Times New Roman</vt:lpstr>
      <vt:lpstr>Wingdings 3</vt:lpstr>
      <vt:lpstr>1_Office Theme</vt:lpstr>
      <vt:lpstr>Wisp</vt:lpstr>
      <vt:lpstr>Welcome to  Curriculum Night!</vt:lpstr>
      <vt:lpstr>A little bit about me…</vt:lpstr>
      <vt:lpstr>Classes</vt:lpstr>
      <vt:lpstr>Grading Percentages</vt:lpstr>
      <vt:lpstr>Homework Help </vt:lpstr>
      <vt:lpstr>Work Habits</vt:lpstr>
      <vt:lpstr>Work Habits</vt:lpstr>
      <vt:lpstr>PowerPoint Presentation</vt:lpstr>
      <vt:lpstr>English &amp; Writing</vt:lpstr>
      <vt:lpstr>Wordly Wise Vocabulary</vt:lpstr>
      <vt:lpstr>Word Study</vt:lpstr>
      <vt:lpstr>PowerPoint Presentation</vt:lpstr>
      <vt:lpstr>Saxon Math</vt:lpstr>
      <vt:lpstr>Science</vt:lpstr>
      <vt:lpstr>History</vt:lpstr>
      <vt:lpstr>Reading/Literature </vt:lpstr>
      <vt:lpstr>Reading Assignment Grading</vt:lpstr>
      <vt:lpstr>Poetry</vt:lpstr>
      <vt:lpstr>Grading</vt:lpstr>
      <vt:lpstr>Cursive</vt:lpstr>
      <vt:lpstr>Note Taking</vt:lpstr>
      <vt:lpstr>Cornell Notes</vt:lpstr>
      <vt:lpstr>Pillars - CIPHER</vt:lpstr>
      <vt:lpstr>Pillar Acknowledgement System</vt:lpstr>
      <vt:lpstr>Website &amp; Communication</vt:lpstr>
      <vt:lpstr>Science Museum Camp-In</vt:lpstr>
      <vt:lpstr>Homework Philosophy</vt:lpstr>
      <vt:lpstr>Odds and Ends</vt:lpstr>
      <vt:lpstr>Class Schedule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April</dc:creator>
  <cp:lastModifiedBy>Sarah Carlson</cp:lastModifiedBy>
  <cp:revision>71</cp:revision>
  <cp:lastPrinted>2016-09-22T22:12:13Z</cp:lastPrinted>
  <dcterms:created xsi:type="dcterms:W3CDTF">2013-09-11T17:45:15Z</dcterms:created>
  <dcterms:modified xsi:type="dcterms:W3CDTF">2017-09-15T01:31:41Z</dcterms:modified>
</cp:coreProperties>
</file>